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256" r:id="rId2"/>
    <p:sldId id="328" r:id="rId3"/>
    <p:sldId id="329" r:id="rId4"/>
    <p:sldId id="321" r:id="rId5"/>
    <p:sldId id="330" r:id="rId6"/>
    <p:sldId id="352" r:id="rId7"/>
    <p:sldId id="331" r:id="rId8"/>
    <p:sldId id="337" r:id="rId9"/>
    <p:sldId id="351" r:id="rId10"/>
    <p:sldId id="311" r:id="rId11"/>
    <p:sldId id="346" r:id="rId12"/>
    <p:sldId id="332" r:id="rId13"/>
    <p:sldId id="357" r:id="rId14"/>
    <p:sldId id="314" r:id="rId15"/>
    <p:sldId id="312" r:id="rId16"/>
    <p:sldId id="350" r:id="rId17"/>
    <p:sldId id="320" r:id="rId18"/>
    <p:sldId id="318" r:id="rId19"/>
    <p:sldId id="279" r:id="rId20"/>
  </p:sldIdLst>
  <p:sldSz cx="9144000" cy="5143500" type="screen16x9"/>
  <p:notesSz cx="6858000" cy="9144000"/>
  <p:embeddedFontLst>
    <p:embeddedFont>
      <p:font typeface="Copperplate Gothic Bold" panose="020E0705020206020404" pitchFamily="34" charset="0"/>
      <p:regular r:id="rId22"/>
    </p:embeddedFont>
    <p:embeddedFont>
      <p:font typeface="Krona One" panose="020B0604020202020204" charset="0"/>
      <p:regular r:id="rId23"/>
    </p:embeddedFont>
    <p:embeddedFont>
      <p:font typeface="Miriam Libre" panose="00000500000000000000" pitchFamily="2" charset="-79"/>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328"/>
            <p14:sldId id="329"/>
          </p14:sldIdLst>
        </p14:section>
        <p14:section name="History" id="{8A84F912-A39D-411F-9D86-037B7B2969CD}">
          <p14:sldIdLst>
            <p14:sldId id="321"/>
            <p14:sldId id="330"/>
            <p14:sldId id="352"/>
            <p14:sldId id="331"/>
            <p14:sldId id="337"/>
            <p14:sldId id="351"/>
          </p14:sldIdLst>
        </p14:section>
        <p14:section name="Present" id="{9CEE57BC-BF14-4151-A9B7-529C3495705E}">
          <p14:sldIdLst>
            <p14:sldId id="311"/>
            <p14:sldId id="346"/>
            <p14:sldId id="332"/>
            <p14:sldId id="357"/>
          </p14:sldIdLst>
        </p14:section>
        <p14:section name="Future" id="{B6A325AD-E8E9-47F6-A97B-47EB8E3AF56D}">
          <p14:sldIdLst>
            <p14:sldId id="314"/>
            <p14:sldId id="312"/>
            <p14:sldId id="350"/>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Maxwell" initials="JM" lastIdx="1" clrIdx="0">
    <p:extLst>
      <p:ext uri="{19B8F6BF-5375-455C-9EA6-DF929625EA0E}">
        <p15:presenceInfo xmlns:p15="http://schemas.microsoft.com/office/powerpoint/2012/main" userId="S::Joseph.Maxwell@hyland.com::81b9e37d-9426-4999-a489-1cb52182bf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172A"/>
    <a:srgbClr val="8E0000"/>
    <a:srgbClr val="0037C1"/>
    <a:srgbClr val="6D2182"/>
    <a:srgbClr val="F7931A"/>
    <a:srgbClr val="FFA27A"/>
    <a:srgbClr val="F1E7FF"/>
    <a:srgbClr val="C49BFE"/>
    <a:srgbClr val="A7E8FF"/>
    <a:srgbClr val="926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0" autoAdjust="0"/>
    <p:restoredTop sz="69095" autoAdjust="0"/>
  </p:normalViewPr>
  <p:slideViewPr>
    <p:cSldViewPr snapToGrid="0">
      <p:cViewPr varScale="1">
        <p:scale>
          <a:sx n="104" d="100"/>
          <a:sy n="104" d="100"/>
        </p:scale>
        <p:origin x="159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will continue by discussing </a:t>
            </a:r>
            <a:r>
              <a:rPr lang="en-US" i="0" dirty="0"/>
              <a:t>some (keyword: </a:t>
            </a:r>
            <a:r>
              <a:rPr lang="en-US" b="1" i="0" dirty="0"/>
              <a:t>some</a:t>
            </a:r>
            <a:r>
              <a:rPr lang="en-US" b="0" i="0" dirty="0"/>
              <a:t>) of the </a:t>
            </a:r>
            <a:r>
              <a:rPr lang="en-US" b="0" i="0"/>
              <a:t>ways computers impact the present day</a:t>
            </a:r>
            <a:endParaRPr lang="en-US" dirty="0"/>
          </a:p>
          <a:p>
            <a:endParaRPr lang="en-US" dirty="0"/>
          </a:p>
        </p:txBody>
      </p:sp>
    </p:spTree>
    <p:extLst>
      <p:ext uri="{BB962C8B-B14F-4D97-AF65-F5344CB8AC3E}">
        <p14:creationId xmlns:p14="http://schemas.microsoft.com/office/powerpoint/2010/main" val="375110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can define a computer</a:t>
            </a:r>
            <a:endParaRPr lang="en-US" b="0" dirty="0"/>
          </a:p>
          <a:p>
            <a:pPr lvl="0"/>
            <a:r>
              <a:rPr lang="en-US" b="0" dirty="0"/>
              <a:t>They might think of just a desktop computer, but a computer can be…</a:t>
            </a:r>
          </a:p>
          <a:p>
            <a:pPr lvl="0"/>
            <a:r>
              <a:rPr lang="en-US" b="0" dirty="0"/>
              <a:t>A laptop or </a:t>
            </a:r>
            <a:r>
              <a:rPr lang="en-US" b="0" dirty="0" err="1"/>
              <a:t>chromebook</a:t>
            </a:r>
            <a:endParaRPr lang="en-US" b="0" dirty="0"/>
          </a:p>
          <a:p>
            <a:pPr lvl="0"/>
            <a:r>
              <a:rPr lang="en-US" b="0" dirty="0"/>
              <a:t>A tablet (like an iPad)</a:t>
            </a:r>
          </a:p>
          <a:p>
            <a:pPr lvl="0"/>
            <a:r>
              <a:rPr lang="en-US" b="0" dirty="0"/>
              <a:t>A smart phone (like an iPhone)</a:t>
            </a:r>
          </a:p>
          <a:p>
            <a:pPr lvl="0"/>
            <a:r>
              <a:rPr lang="en-US" b="0" dirty="0"/>
              <a:t>A smart watch</a:t>
            </a:r>
          </a:p>
          <a:p>
            <a:pPr lvl="0"/>
            <a:r>
              <a:rPr lang="en-US" b="0" dirty="0"/>
              <a:t>A video game console (like a GameCube)</a:t>
            </a:r>
          </a:p>
          <a:p>
            <a:pPr lvl="0"/>
            <a:r>
              <a:rPr lang="en-US" b="0" dirty="0"/>
              <a:t>A giant server or data warehouse</a:t>
            </a:r>
          </a:p>
          <a:p>
            <a:pPr lvl="0"/>
            <a:r>
              <a:rPr lang="en-US" b="0" dirty="0"/>
              <a:t>A barcode scanner</a:t>
            </a:r>
          </a:p>
        </p:txBody>
      </p:sp>
    </p:spTree>
    <p:extLst>
      <p:ext uri="{BB962C8B-B14F-4D97-AF65-F5344CB8AC3E}">
        <p14:creationId xmlns:p14="http://schemas.microsoft.com/office/powerpoint/2010/main" val="3996290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for ways in which computers affected CoViD-19 lockdowns.</a:t>
            </a:r>
          </a:p>
          <a:p>
            <a:r>
              <a:rPr lang="en-US" b="0" dirty="0"/>
              <a:t>Some examples – people were still able to stay in contact via </a:t>
            </a:r>
            <a:r>
              <a:rPr lang="en-US" b="1" dirty="0"/>
              <a:t>Zoom</a:t>
            </a:r>
            <a:r>
              <a:rPr lang="en-US" b="0" dirty="0"/>
              <a:t> or </a:t>
            </a:r>
            <a:r>
              <a:rPr lang="en-US" b="1" dirty="0"/>
              <a:t>Facetime</a:t>
            </a:r>
          </a:p>
          <a:p>
            <a:r>
              <a:rPr lang="en-US" b="0" dirty="0"/>
              <a:t>Not only could families connect, but these tools (along with other software/hardware) also allowed for </a:t>
            </a:r>
            <a:r>
              <a:rPr lang="en-US" b="1" dirty="0"/>
              <a:t>Remote Learning</a:t>
            </a:r>
            <a:r>
              <a:rPr lang="en-US" b="0" dirty="0"/>
              <a:t> and </a:t>
            </a:r>
            <a:r>
              <a:rPr lang="en-US" b="1" dirty="0"/>
              <a:t>Remote Work</a:t>
            </a:r>
          </a:p>
          <a:p>
            <a:pPr lvl="1"/>
            <a:r>
              <a:rPr lang="en-US" b="0" dirty="0"/>
              <a:t>However, this didn’t work out well for everyone… </a:t>
            </a:r>
            <a:r>
              <a:rPr lang="en-US" b="1" dirty="0"/>
              <a:t>ask if anyone has heard of the Digital Divide.</a:t>
            </a:r>
          </a:p>
          <a:p>
            <a:pPr lvl="1"/>
            <a:endParaRPr lang="en-US" b="1" dirty="0"/>
          </a:p>
          <a:p>
            <a:r>
              <a:rPr lang="en-US" b="0" dirty="0"/>
              <a:t>Explain the basic definition of the digital divide – essentially, a lot of people (especially low-income, elderly, and disabled people) do not have access to computers or the internet, while others do</a:t>
            </a:r>
          </a:p>
          <a:p>
            <a:pPr lvl="1"/>
            <a:r>
              <a:rPr lang="en-US" b="0" dirty="0"/>
              <a:t>It may be easy to think that </a:t>
            </a:r>
            <a:r>
              <a:rPr lang="en-US" b="0" i="1" dirty="0"/>
              <a:t>everyone</a:t>
            </a:r>
            <a:r>
              <a:rPr lang="en-US" b="0" i="0" dirty="0"/>
              <a:t> has a smart phone, or a home computer, or internet access – but that is far from the truth</a:t>
            </a:r>
          </a:p>
          <a:p>
            <a:pPr lvl="1"/>
            <a:r>
              <a:rPr lang="en-US" b="0" i="0" dirty="0"/>
              <a:t>CoViD-19 made this divide even more impactful – with “everyone” heading to Zoom, many were left behind</a:t>
            </a:r>
          </a:p>
          <a:p>
            <a:pPr lvl="0"/>
            <a:r>
              <a:rPr lang="en-US" b="1" i="0" dirty="0"/>
              <a:t>Ask the students to guess how many people across the world have never used the internet</a:t>
            </a:r>
          </a:p>
          <a:p>
            <a:pPr lvl="0"/>
            <a:r>
              <a:rPr lang="en-US" b="0" i="0" dirty="0"/>
              <a:t>Approximately 2.9 billion people</a:t>
            </a:r>
          </a:p>
          <a:p>
            <a:pPr lvl="1"/>
            <a:r>
              <a:rPr lang="en-US" b="0" i="0" dirty="0"/>
              <a:t>Think about how this lack of access could affect their lives</a:t>
            </a:r>
          </a:p>
          <a:p>
            <a:pPr lvl="1"/>
            <a:r>
              <a:rPr lang="en-US" b="0" i="0" dirty="0"/>
              <a:t>Students may be thinking, well that’s just the world, it must be different in the United States…</a:t>
            </a:r>
          </a:p>
          <a:p>
            <a:pPr lvl="0"/>
            <a:r>
              <a:rPr lang="en-US" b="1" i="0" dirty="0"/>
              <a:t>Ask the students to guess what percentage of Cleveland, OH households have NO internet access (according to a 2018 study)</a:t>
            </a:r>
          </a:p>
          <a:p>
            <a:pPr lvl="0"/>
            <a:r>
              <a:rPr lang="en-US" b="0" i="0" dirty="0"/>
              <a:t>The answer is a staggering 27%</a:t>
            </a:r>
          </a:p>
          <a:p>
            <a:pPr lvl="1"/>
            <a:r>
              <a:rPr lang="en-US" b="1" i="0" dirty="0"/>
              <a:t>Ask students why. </a:t>
            </a:r>
            <a:r>
              <a:rPr lang="en-US" b="0" i="0" dirty="0"/>
              <a:t>This generally represents a socio-economic gap, as well as a racial one</a:t>
            </a:r>
          </a:p>
          <a:p>
            <a:pPr lvl="1"/>
            <a:r>
              <a:rPr lang="en-US" b="0" i="0" dirty="0"/>
              <a:t>Explain that these are just some examples – but the digital divide affects people based on a number of factors</a:t>
            </a:r>
          </a:p>
          <a:p>
            <a:pPr lvl="2"/>
            <a:r>
              <a:rPr lang="en-US" b="0" i="0" dirty="0"/>
              <a:t>Age</a:t>
            </a:r>
          </a:p>
          <a:p>
            <a:pPr lvl="2"/>
            <a:r>
              <a:rPr lang="en-US" b="0" i="0" dirty="0"/>
              <a:t>Race</a:t>
            </a:r>
          </a:p>
          <a:p>
            <a:pPr lvl="2"/>
            <a:r>
              <a:rPr lang="en-US" b="0" i="0" dirty="0"/>
              <a:t>Geography (including rural v. urban)</a:t>
            </a:r>
          </a:p>
          <a:p>
            <a:pPr lvl="2"/>
            <a:r>
              <a:rPr lang="en-US" b="0" i="0" dirty="0"/>
              <a:t>Income</a:t>
            </a:r>
          </a:p>
          <a:p>
            <a:pPr marL="1073150" lvl="2" indent="0">
              <a:buNone/>
            </a:pPr>
            <a:endParaRPr lang="en-US" b="0" dirty="0"/>
          </a:p>
          <a:p>
            <a:pPr marL="158750" indent="0">
              <a:buNone/>
            </a:pPr>
            <a:r>
              <a:rPr lang="en-US" b="0" dirty="0"/>
              <a:t>https://www.theguardian.com/technology/2021/nov/30/more-than-a-third-of-worlds-population-has-never-used-the-internet-says-un</a:t>
            </a:r>
          </a:p>
          <a:p>
            <a:pPr marL="158750" indent="0">
              <a:buNone/>
            </a:pPr>
            <a:r>
              <a:rPr lang="en-US" b="0" dirty="0"/>
              <a:t>https://cs.stanford.edu/people/eroberts/cs181/projects/digital-divide/start.html</a:t>
            </a:r>
          </a:p>
          <a:p>
            <a:pPr marL="158750" indent="0">
              <a:buNone/>
            </a:pPr>
            <a:r>
              <a:rPr lang="en-US" b="0" dirty="0"/>
              <a:t>https://www.pewresearch.org/internet/2021/09/01/the-internet-and-the-pandemic/</a:t>
            </a:r>
          </a:p>
          <a:p>
            <a:pPr marL="158750" indent="0">
              <a:buNone/>
            </a:pPr>
            <a:r>
              <a:rPr lang="en-US" b="0" dirty="0"/>
              <a:t>https://www.usda.gov/broadband</a:t>
            </a:r>
          </a:p>
          <a:p>
            <a:pPr marL="158750" indent="0">
              <a:buNone/>
            </a:pPr>
            <a:r>
              <a:rPr lang="en-US" b="0" dirty="0"/>
              <a:t>https://www.clevelandfoundation.org/grants/program-initiatives/digital/</a:t>
            </a:r>
          </a:p>
          <a:p>
            <a:pPr marL="158750" indent="0">
              <a:buNone/>
            </a:pPr>
            <a:r>
              <a:rPr lang="en-US" b="0" dirty="0"/>
              <a:t>https://www.communitysolutions.com/access-denied-impact-clevelands-digital-divide-students/</a:t>
            </a:r>
          </a:p>
        </p:txBody>
      </p:sp>
    </p:spTree>
    <p:extLst>
      <p:ext uri="{BB962C8B-B14F-4D97-AF65-F5344CB8AC3E}">
        <p14:creationId xmlns:p14="http://schemas.microsoft.com/office/powerpoint/2010/main" val="172229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can think of current technologies that are impacting our world.</a:t>
            </a:r>
            <a:endParaRPr lang="en-US" b="0" dirty="0"/>
          </a:p>
          <a:p>
            <a:r>
              <a:rPr lang="en-US" b="0" dirty="0"/>
              <a:t>Go over a few of the ones we could dive deeper into later – don’t start to explain them now, but just list them for the students.</a:t>
            </a:r>
            <a:endParaRPr lang="en-US" b="1" dirty="0"/>
          </a:p>
        </p:txBody>
      </p:sp>
    </p:spTree>
    <p:extLst>
      <p:ext uri="{BB962C8B-B14F-4D97-AF65-F5344CB8AC3E}">
        <p14:creationId xmlns:p14="http://schemas.microsoft.com/office/powerpoint/2010/main" val="316612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we’ve seen a few examples of current technology, and how it has affected society… let’s start to think about where that technology (or new technology entirely) could take us in the future</a:t>
            </a:r>
          </a:p>
        </p:txBody>
      </p:sp>
    </p:spTree>
    <p:extLst>
      <p:ext uri="{BB962C8B-B14F-4D97-AF65-F5344CB8AC3E}">
        <p14:creationId xmlns:p14="http://schemas.microsoft.com/office/powerpoint/2010/main" val="1161029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Let’s start by talking about two distinct types of futuristic technologies</a:t>
            </a:r>
          </a:p>
          <a:p>
            <a:r>
              <a:rPr lang="en-US" b="0" dirty="0"/>
              <a:t>The first is “emerging” – </a:t>
            </a:r>
            <a:r>
              <a:rPr lang="en-US" b="1" dirty="0"/>
              <a:t>ask the students if they can guess what “emerging” technologies are</a:t>
            </a:r>
            <a:endParaRPr lang="en-US" b="0" dirty="0"/>
          </a:p>
          <a:p>
            <a:pPr lvl="1"/>
            <a:r>
              <a:rPr lang="en-US" b="0" dirty="0"/>
              <a:t>There are a few key criteria…</a:t>
            </a:r>
          </a:p>
          <a:p>
            <a:pPr lvl="0"/>
            <a:r>
              <a:rPr lang="en-US" b="0" dirty="0"/>
              <a:t>They must </a:t>
            </a:r>
            <a:r>
              <a:rPr lang="en-US" b="0" i="1" dirty="0"/>
              <a:t>actually exist</a:t>
            </a:r>
            <a:r>
              <a:rPr lang="en-US" b="0" i="0" dirty="0"/>
              <a:t> in some way</a:t>
            </a:r>
          </a:p>
          <a:p>
            <a:pPr lvl="0"/>
            <a:r>
              <a:rPr lang="en-US" b="0" i="0" dirty="0"/>
              <a:t>They must </a:t>
            </a:r>
            <a:r>
              <a:rPr lang="en-US" b="0" i="1" dirty="0"/>
              <a:t>not</a:t>
            </a:r>
            <a:r>
              <a:rPr lang="en-US" b="0" i="0" dirty="0"/>
              <a:t> be “mainstream” – not used by everyone already, like a smart phone or something like that</a:t>
            </a:r>
          </a:p>
          <a:p>
            <a:pPr lvl="0"/>
            <a:r>
              <a:rPr lang="en-US" b="0" i="0" dirty="0"/>
              <a:t>There are some basic phases:</a:t>
            </a:r>
          </a:p>
          <a:p>
            <a:pPr lvl="1"/>
            <a:r>
              <a:rPr lang="en-US" b="0" i="0" dirty="0"/>
              <a:t>Research (preliminary stage)</a:t>
            </a:r>
          </a:p>
          <a:p>
            <a:pPr lvl="1"/>
            <a:r>
              <a:rPr lang="en-US" b="0" i="0" dirty="0"/>
              <a:t>Prototype (actually having some version of the technology)</a:t>
            </a:r>
          </a:p>
          <a:p>
            <a:pPr lvl="1"/>
            <a:r>
              <a:rPr lang="en-US" b="0" i="0" dirty="0"/>
              <a:t>Development (active work on the technology)</a:t>
            </a:r>
          </a:p>
          <a:p>
            <a:pPr lvl="1"/>
            <a:r>
              <a:rPr lang="en-US" b="0" i="0" dirty="0"/>
              <a:t>Diffusion (technology works, and is in the process of becoming mainstream)</a:t>
            </a:r>
          </a:p>
          <a:p>
            <a:pPr lvl="0"/>
            <a:r>
              <a:rPr lang="en-US" b="1" i="0" dirty="0"/>
              <a:t>Ask the students if they can think of examples of “emerging” technologies</a:t>
            </a:r>
            <a:endParaRPr lang="en-US" b="0" i="0" dirty="0"/>
          </a:p>
          <a:p>
            <a:pPr lvl="1"/>
            <a:r>
              <a:rPr lang="en-US" b="0" i="0" dirty="0"/>
              <a:t>(hint: we have covered some of them in this presentation!)</a:t>
            </a:r>
          </a:p>
          <a:p>
            <a:pPr lvl="0"/>
            <a:r>
              <a:rPr lang="en-US" b="0" i="0" dirty="0"/>
              <a:t>Reveal some examples – some of these are farther along than others, but they are all considered “emerging”</a:t>
            </a:r>
          </a:p>
          <a:p>
            <a:pPr lvl="0"/>
            <a:endParaRPr lang="en-US" b="0" i="0" dirty="0"/>
          </a:p>
          <a:p>
            <a:pPr lvl="0"/>
            <a:r>
              <a:rPr lang="en-US" b="0" i="0" dirty="0"/>
              <a:t>Next, talk about another type of future technology – “hypothetical” – </a:t>
            </a:r>
            <a:r>
              <a:rPr lang="en-US" b="1" i="0" dirty="0"/>
              <a:t>ask the students if they can guess what hypothetical technologies would be</a:t>
            </a:r>
            <a:endParaRPr lang="en-US" b="0" i="0" dirty="0"/>
          </a:p>
          <a:p>
            <a:pPr lvl="0"/>
            <a:r>
              <a:rPr lang="en-US" b="0" i="0" dirty="0"/>
              <a:t>The main criteria here is that the technology must NOT EXIST at all</a:t>
            </a:r>
          </a:p>
          <a:p>
            <a:pPr lvl="0"/>
            <a:r>
              <a:rPr lang="en-US" b="0" i="0" dirty="0"/>
              <a:t>These technologies are often used in Sci-Fi… but as we know, sci-fi can sometimes turn into sci-non-fi</a:t>
            </a:r>
          </a:p>
          <a:p>
            <a:pPr lvl="0"/>
            <a:r>
              <a:rPr lang="en-US" b="0" i="0" dirty="0"/>
              <a:t>The fun part is that these technologies </a:t>
            </a:r>
            <a:r>
              <a:rPr lang="en-US" b="0" i="1" dirty="0"/>
              <a:t>might</a:t>
            </a:r>
            <a:r>
              <a:rPr lang="en-US" b="0" i="0" dirty="0"/>
              <a:t> exist in the future</a:t>
            </a:r>
          </a:p>
          <a:p>
            <a:pPr lvl="0"/>
            <a:r>
              <a:rPr lang="en-US" b="1" i="0" dirty="0"/>
              <a:t>Ask the students if they can think of any examples of hypothetical technologies</a:t>
            </a:r>
            <a:endParaRPr lang="en-US" b="0" i="0" dirty="0"/>
          </a:p>
          <a:p>
            <a:pPr lvl="0"/>
            <a:r>
              <a:rPr lang="en-US" b="0" i="0" dirty="0"/>
              <a:t>Reveal a few examples – time machines and teleporters will probably never exist, but water-fueled cars and immortality via life extension may be possible</a:t>
            </a:r>
          </a:p>
          <a:p>
            <a:pPr lvl="1"/>
            <a:r>
              <a:rPr lang="en-US" b="0" i="0" dirty="0"/>
              <a:t>Or, who knows, anything might happen or not happen</a:t>
            </a:r>
            <a:endParaRPr lang="en-US" b="1" i="0" dirty="0"/>
          </a:p>
        </p:txBody>
      </p:sp>
    </p:spTree>
    <p:extLst>
      <p:ext uri="{BB962C8B-B14F-4D97-AF65-F5344CB8AC3E}">
        <p14:creationId xmlns:p14="http://schemas.microsoft.com/office/powerpoint/2010/main" val="107293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point of this slide is simply to throw out a lot of ideas for things that could exist in the future – their feasibility is definitely in question</a:t>
            </a:r>
          </a:p>
          <a:p>
            <a:r>
              <a:rPr lang="en-US" b="0" dirty="0"/>
              <a:t>One big area that could lead to a lot of interesting developments is </a:t>
            </a:r>
            <a:r>
              <a:rPr lang="en-US" b="1" dirty="0"/>
              <a:t>molecular computers</a:t>
            </a:r>
            <a:r>
              <a:rPr lang="en-US" b="0" dirty="0"/>
              <a:t> – read the definition</a:t>
            </a:r>
          </a:p>
          <a:p>
            <a:r>
              <a:rPr lang="en-US" b="0" dirty="0"/>
              <a:t>These </a:t>
            </a:r>
            <a:r>
              <a:rPr lang="en-US" b="0" dirty="0" err="1"/>
              <a:t>nanocomputers</a:t>
            </a:r>
            <a:r>
              <a:rPr lang="en-US" b="0" dirty="0"/>
              <a:t> could be used to create something like a Santa Claus Machine</a:t>
            </a:r>
          </a:p>
          <a:p>
            <a:pPr lvl="1"/>
            <a:r>
              <a:rPr lang="en-US" b="0" dirty="0"/>
              <a:t>This machine could take in any form of matter (rocks, dirt, </a:t>
            </a:r>
            <a:r>
              <a:rPr lang="en-US" b="0" dirty="0" err="1"/>
              <a:t>etc</a:t>
            </a:r>
            <a:r>
              <a:rPr lang="en-US" b="0" dirty="0"/>
              <a:t>), rearrange the molecules, and create any other object</a:t>
            </a:r>
          </a:p>
          <a:p>
            <a:pPr lvl="0"/>
            <a:r>
              <a:rPr lang="en-US" b="0" dirty="0"/>
              <a:t>Taking that a step further, there is the Von Neumann Probe (pronounced NOY-man) – a self-replicating spacecraft</a:t>
            </a:r>
          </a:p>
          <a:p>
            <a:pPr lvl="1"/>
            <a:r>
              <a:rPr lang="en-US" b="0" dirty="0"/>
              <a:t>These probes could explore the far reaches of the galaxy, landing on planets, harvesting resources, and rebuilding themselves</a:t>
            </a:r>
          </a:p>
          <a:p>
            <a:pPr lvl="0"/>
            <a:r>
              <a:rPr lang="en-US" b="0" dirty="0"/>
              <a:t>Another interesting topic is </a:t>
            </a:r>
            <a:r>
              <a:rPr lang="en-US" b="1" dirty="0"/>
              <a:t>whole-brain emulation</a:t>
            </a:r>
            <a:r>
              <a:rPr lang="en-US" b="0" dirty="0"/>
              <a:t> – the idea of taking a human brain and representing it in a digital form</a:t>
            </a:r>
          </a:p>
          <a:p>
            <a:pPr lvl="0"/>
            <a:r>
              <a:rPr lang="en-US" b="0" dirty="0"/>
              <a:t>One thing that could arise from that would be mind uploading</a:t>
            </a:r>
          </a:p>
          <a:p>
            <a:pPr lvl="1"/>
            <a:r>
              <a:rPr lang="en-US" b="0" dirty="0"/>
              <a:t>Like the San Junipero episode of Black Mirror, this could lead to digital immortality</a:t>
            </a:r>
          </a:p>
          <a:p>
            <a:pPr lvl="0"/>
            <a:r>
              <a:rPr lang="en-US" b="0" dirty="0"/>
              <a:t>Another potential application would be thought recording</a:t>
            </a:r>
          </a:p>
          <a:p>
            <a:pPr lvl="1"/>
            <a:r>
              <a:rPr lang="en-US" b="0" dirty="0"/>
              <a:t>If you can represent a brain, you can represent experience, and maybe even share your experience with others… what would the consequences be?</a:t>
            </a:r>
          </a:p>
        </p:txBody>
      </p:sp>
    </p:spTree>
    <p:extLst>
      <p:ext uri="{BB962C8B-B14F-4D97-AF65-F5344CB8AC3E}">
        <p14:creationId xmlns:p14="http://schemas.microsoft.com/office/powerpoint/2010/main" val="2630784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at this point, a lot of different topics have been covered, and hopefully they’ve made you think a little bit. Let’s go over everything we discussed</a:t>
            </a:r>
          </a:p>
        </p:txBody>
      </p:sp>
    </p:spTree>
    <p:extLst>
      <p:ext uri="{BB962C8B-B14F-4D97-AF65-F5344CB8AC3E}">
        <p14:creationId xmlns:p14="http://schemas.microsoft.com/office/powerpoint/2010/main" val="237592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a brief summary of the presentation</a:t>
            </a:r>
          </a:p>
          <a:p>
            <a:r>
              <a:rPr lang="en-US" dirty="0"/>
              <a:t>Talk about how computers have impacted society in the past</a:t>
            </a:r>
          </a:p>
          <a:p>
            <a:pPr lvl="1"/>
            <a:r>
              <a:rPr lang="en-US" dirty="0"/>
              <a:t>Ask the students for examples</a:t>
            </a:r>
          </a:p>
          <a:p>
            <a:pPr lvl="1"/>
            <a:r>
              <a:rPr lang="en-US" dirty="0"/>
              <a:t>Ask the students for a take-away about computers in the past</a:t>
            </a:r>
          </a:p>
          <a:p>
            <a:pPr lvl="0"/>
            <a:r>
              <a:rPr lang="en-US" dirty="0"/>
              <a:t>Talk about how computers currently impact society</a:t>
            </a:r>
          </a:p>
          <a:p>
            <a:pPr lvl="1"/>
            <a:r>
              <a:rPr lang="en-US" dirty="0"/>
              <a:t>Ask the students for examples</a:t>
            </a:r>
          </a:p>
          <a:p>
            <a:pPr lvl="1"/>
            <a:r>
              <a:rPr lang="en-US" dirty="0"/>
              <a:t>Ask the students for a take-away about computers in the present</a:t>
            </a:r>
          </a:p>
          <a:p>
            <a:pPr lvl="0"/>
            <a:r>
              <a:rPr lang="en-US" dirty="0"/>
              <a:t>Talk about how computers and new tech will impact society in the future</a:t>
            </a:r>
          </a:p>
          <a:p>
            <a:pPr lvl="1"/>
            <a:r>
              <a:rPr lang="en-US" dirty="0"/>
              <a:t>Ask the students for examples</a:t>
            </a:r>
          </a:p>
          <a:p>
            <a:pPr lvl="1"/>
            <a:r>
              <a:rPr lang="en-US" dirty="0"/>
              <a:t>Ask the students for a take-away about computers in the future</a:t>
            </a:r>
          </a:p>
          <a:p>
            <a:pPr lvl="0"/>
            <a:r>
              <a:rPr lang="en-US" dirty="0"/>
              <a:t>Emphasize that the students themselves will be the ones who will really have the opportunity to work with these new technologies - their generation will be the one that has the biggest impact</a:t>
            </a:r>
          </a:p>
        </p:txBody>
      </p:sp>
    </p:spTree>
    <p:extLst>
      <p:ext uri="{BB962C8B-B14F-4D97-AF65-F5344CB8AC3E}">
        <p14:creationId xmlns:p14="http://schemas.microsoft.com/office/powerpoint/2010/main" val="1275188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to give examples of science fiction</a:t>
            </a:r>
          </a:p>
          <a:p>
            <a:pPr lvl="1"/>
            <a:r>
              <a:rPr lang="en-US" dirty="0"/>
              <a:t>Note that some ideas that were once science fiction have become a reality:</a:t>
            </a:r>
          </a:p>
          <a:p>
            <a:pPr lvl="0"/>
            <a:r>
              <a:rPr lang="en-US" dirty="0"/>
              <a:t>Video Calls</a:t>
            </a:r>
          </a:p>
          <a:p>
            <a:pPr lvl="0"/>
            <a:r>
              <a:rPr lang="en-US" dirty="0"/>
              <a:t>Self-Driving Cars</a:t>
            </a:r>
          </a:p>
          <a:p>
            <a:pPr lvl="0"/>
            <a:r>
              <a:rPr lang="en-US" dirty="0"/>
              <a:t>A.I. Powered Voice Assistants</a:t>
            </a:r>
          </a:p>
          <a:p>
            <a:pPr lvl="0"/>
            <a:r>
              <a:rPr lang="en-US" dirty="0"/>
              <a:t>Virtual Reality</a:t>
            </a:r>
          </a:p>
          <a:p>
            <a:pPr lvl="0"/>
            <a:r>
              <a:rPr lang="en-US" dirty="0"/>
              <a:t>Space Stations</a:t>
            </a:r>
          </a:p>
          <a:p>
            <a:pPr lvl="0"/>
            <a:endParaRPr lang="en-US" dirty="0"/>
          </a:p>
          <a:p>
            <a:pPr lvl="1"/>
            <a:r>
              <a:rPr lang="en-US" b="1" dirty="0"/>
              <a:t>Ask the students if they recognize where any of these originate</a:t>
            </a:r>
            <a:r>
              <a:rPr lang="en-US" dirty="0"/>
              <a:t>:</a:t>
            </a:r>
          </a:p>
          <a:p>
            <a:pPr lvl="2"/>
            <a:r>
              <a:rPr lang="en-US" dirty="0"/>
              <a:t>Video Calls + Space Station – </a:t>
            </a:r>
            <a:r>
              <a:rPr lang="en-US" i="0" dirty="0"/>
              <a:t>2001: A Space Odyssey</a:t>
            </a:r>
          </a:p>
          <a:p>
            <a:pPr lvl="2"/>
            <a:r>
              <a:rPr lang="en-US" i="0" dirty="0"/>
              <a:t>Self-Driving Cars – I, Robot</a:t>
            </a:r>
          </a:p>
          <a:p>
            <a:pPr lvl="2"/>
            <a:r>
              <a:rPr lang="en-US" i="0" dirty="0"/>
              <a:t>A.I. Powered Voice Assistant – Her</a:t>
            </a:r>
          </a:p>
          <a:p>
            <a:pPr lvl="2"/>
            <a:r>
              <a:rPr lang="en-US" i="0" dirty="0"/>
              <a:t>Virtual Reality – Johnny Mnemonic</a:t>
            </a:r>
          </a:p>
          <a:p>
            <a:pPr lvl="1"/>
            <a:r>
              <a:rPr lang="en-US" b="0" i="0" dirty="0"/>
              <a:t>Note that we will explore the impact of these technologies in this presentation</a:t>
            </a:r>
          </a:p>
          <a:p>
            <a:pPr lvl="1"/>
            <a:endParaRPr lang="en-US" dirty="0"/>
          </a:p>
          <a:p>
            <a:endParaRPr lang="en-US" dirty="0"/>
          </a:p>
        </p:txBody>
      </p:sp>
    </p:spTree>
    <p:extLst>
      <p:ext uri="{BB962C8B-B14F-4D97-AF65-F5344CB8AC3E}">
        <p14:creationId xmlns:p14="http://schemas.microsoft.com/office/powerpoint/2010/main" val="38256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the basic sections this presentation will contain</a:t>
            </a:r>
          </a:p>
          <a:p>
            <a:pPr lvl="1"/>
            <a:r>
              <a:rPr lang="en-US" dirty="0"/>
              <a:t>Make sure to note that this camp will only </a:t>
            </a:r>
            <a:r>
              <a:rPr lang="en-US" b="1" dirty="0"/>
              <a:t>scratch the surface</a:t>
            </a:r>
            <a:r>
              <a:rPr lang="en-US" dirty="0"/>
              <a:t> of the history, present day, and potential future of computing technology</a:t>
            </a:r>
          </a:p>
          <a:p>
            <a:r>
              <a:rPr lang="en-US" dirty="0"/>
              <a:t>We will start with the past – note how far we have come since the early days of computers</a:t>
            </a:r>
          </a:p>
          <a:p>
            <a:r>
              <a:rPr lang="en-US" dirty="0"/>
              <a:t>We will then move onto the present – we will discuss current technologies and how they are changing things in the world (like having tv screens on fridges)</a:t>
            </a:r>
          </a:p>
          <a:p>
            <a:r>
              <a:rPr lang="en-US" dirty="0"/>
              <a:t>Then, we will look forward to the future – maybe we will end up living in a dystopia like in Blade Runner (but maybe not)</a:t>
            </a:r>
          </a:p>
        </p:txBody>
      </p:sp>
    </p:spTree>
    <p:extLst>
      <p:ext uri="{BB962C8B-B14F-4D97-AF65-F5344CB8AC3E}">
        <p14:creationId xmlns:p14="http://schemas.microsoft.com/office/powerpoint/2010/main" val="110681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begin by discussing </a:t>
            </a:r>
            <a:r>
              <a:rPr lang="en-US" i="0" dirty="0"/>
              <a:t>some (keyword: </a:t>
            </a:r>
            <a:r>
              <a:rPr lang="en-US" b="1" i="0" dirty="0"/>
              <a:t>some</a:t>
            </a:r>
            <a:r>
              <a:rPr lang="en-US" b="0" i="0" dirty="0"/>
              <a:t>) of the history of computers</a:t>
            </a:r>
            <a:endParaRPr lang="en-US" dirty="0"/>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Show the picture of an IBM Data Center, from Toronto 1963</a:t>
            </a:r>
          </a:p>
          <a:p>
            <a:r>
              <a:rPr lang="en-US" dirty="0"/>
              <a:t>Talk about how originally, computers were basically just giant calculators used for scientific and engineering equations</a:t>
            </a:r>
          </a:p>
          <a:p>
            <a:r>
              <a:rPr lang="en-US" dirty="0"/>
              <a:t>In the beginning, most applications were for the military (like code-breaking) or for academic studies</a:t>
            </a:r>
          </a:p>
          <a:p>
            <a:pPr marL="158750" indent="0">
              <a:buNone/>
            </a:pPr>
            <a:endParaRPr lang="en-US" dirty="0"/>
          </a:p>
          <a:p>
            <a:pPr marL="15875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85009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 other than the discussion portion</a:t>
            </a:r>
          </a:p>
          <a:p>
            <a:endParaRPr lang="en-US" dirty="0"/>
          </a:p>
          <a:p>
            <a:r>
              <a:rPr lang="en-US" dirty="0"/>
              <a:t>The year: 1977</a:t>
            </a:r>
          </a:p>
          <a:p>
            <a:r>
              <a:rPr lang="en-US" dirty="0"/>
              <a:t>Three very important computers were released this year, that would be dubbed the “Trinity”</a:t>
            </a:r>
          </a:p>
          <a:p>
            <a:pPr lvl="1"/>
            <a:r>
              <a:rPr lang="en-US" dirty="0"/>
              <a:t>Commodore PET (students probably won’t recognize this company)</a:t>
            </a:r>
          </a:p>
          <a:p>
            <a:pPr lvl="1"/>
            <a:r>
              <a:rPr lang="en-US" dirty="0"/>
              <a:t>Apple II (students should recognize this company)</a:t>
            </a:r>
          </a:p>
          <a:p>
            <a:pPr lvl="1"/>
            <a:r>
              <a:rPr lang="en-US" dirty="0"/>
              <a:t>TRS-80 (students might recognize Radio Shack?)</a:t>
            </a:r>
          </a:p>
          <a:p>
            <a:pPr lvl="1"/>
            <a:r>
              <a:rPr lang="en-US" dirty="0"/>
              <a:t>These three computers were the first successful mass-market personal computers – they were “affordable” and “usable”</a:t>
            </a:r>
          </a:p>
          <a:p>
            <a:pPr lvl="0"/>
            <a:r>
              <a:rPr lang="en-US" dirty="0"/>
              <a:t>What could they do? (</a:t>
            </a:r>
            <a:r>
              <a:rPr lang="en-US" b="1" dirty="0"/>
              <a:t>Ask the students if they have any ideas</a:t>
            </a:r>
            <a:r>
              <a:rPr lang="en-US" b="0" dirty="0"/>
              <a:t>)</a:t>
            </a:r>
          </a:p>
          <a:p>
            <a:pPr lvl="0"/>
            <a:r>
              <a:rPr lang="en-US" b="0" dirty="0"/>
              <a:t>Show some of their functions</a:t>
            </a:r>
            <a:endParaRPr lang="en-US" dirty="0"/>
          </a:p>
          <a:p>
            <a:pPr lvl="1"/>
            <a:r>
              <a:rPr lang="en-US" dirty="0"/>
              <a:t>Basic video games (with minimal graphics)</a:t>
            </a:r>
          </a:p>
          <a:p>
            <a:pPr lvl="1"/>
            <a:r>
              <a:rPr lang="en-US" dirty="0"/>
              <a:t>Word processing – very primitive version of something like Microsoft Word</a:t>
            </a:r>
          </a:p>
          <a:p>
            <a:pPr lvl="1"/>
            <a:r>
              <a:rPr lang="en-US" dirty="0"/>
              <a:t>Spreadsheets like Microsoft Excel</a:t>
            </a:r>
          </a:p>
          <a:p>
            <a:pPr lvl="1"/>
            <a:r>
              <a:rPr lang="en-US" dirty="0"/>
              <a:t>Database applications</a:t>
            </a:r>
          </a:p>
          <a:p>
            <a:pPr lvl="1"/>
            <a:r>
              <a:rPr lang="en-US" dirty="0"/>
              <a:t>Used to teach students about computers and programming</a:t>
            </a:r>
          </a:p>
          <a:p>
            <a:pPr lvl="1"/>
            <a:r>
              <a:rPr lang="en-US" dirty="0"/>
              <a:t>Could create graphics and animations</a:t>
            </a:r>
          </a:p>
          <a:p>
            <a:pPr lvl="1"/>
            <a:r>
              <a:rPr lang="en-US" dirty="0"/>
              <a:t>Could be used to compose music</a:t>
            </a:r>
          </a:p>
          <a:p>
            <a:pPr lvl="1"/>
            <a:r>
              <a:rPr lang="en-US" dirty="0"/>
              <a:t>Could be used for general programming – there was a ton of interesting and home-brewed software out there!</a:t>
            </a:r>
          </a:p>
          <a:p>
            <a:pPr lvl="0"/>
            <a:r>
              <a:rPr lang="en-US" dirty="0"/>
              <a:t>After going over some of the basic capabilities, </a:t>
            </a:r>
            <a:r>
              <a:rPr lang="en-US" b="1" dirty="0"/>
              <a:t>ask students how computers now are different</a:t>
            </a:r>
          </a:p>
        </p:txBody>
      </p:sp>
    </p:spTree>
    <p:extLst>
      <p:ext uri="{BB962C8B-B14F-4D97-AF65-F5344CB8AC3E}">
        <p14:creationId xmlns:p14="http://schemas.microsoft.com/office/powerpoint/2010/main" val="121422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biggest advancements since 1977 is the World Wide Web, or what we know as “The Internet”</a:t>
            </a:r>
          </a:p>
          <a:p>
            <a:pPr lvl="1"/>
            <a:r>
              <a:rPr lang="en-US" dirty="0"/>
              <a:t>Play the video introducing the idea of the internet</a:t>
            </a:r>
          </a:p>
          <a:p>
            <a:r>
              <a:rPr lang="en-US" dirty="0"/>
              <a:t>Go over Web 1.0 – the first iteration of the web that was “read-only” – content had to be created by those with the means and knowledge to create it. Most users were simply consumers. Mostly static HTML pages rather than dynamic</a:t>
            </a:r>
          </a:p>
          <a:p>
            <a:r>
              <a:rPr lang="en-US" dirty="0"/>
              <a:t>Go over Web 2.0 – now, pretty much anybody is able to create and share content on the web (Myspace, Twitter). Here, the content was dynamic, the user experience was rich and enveloping, and there was mass participation. It wasn’t only dweebs on the web anymore.</a:t>
            </a:r>
          </a:p>
          <a:p>
            <a:pPr lvl="1"/>
            <a:r>
              <a:rPr lang="en-US" b="1" dirty="0"/>
              <a:t>Ask the students if they recognize the logos</a:t>
            </a:r>
          </a:p>
          <a:p>
            <a:pPr lvl="1"/>
            <a:r>
              <a:rPr lang="en-US" b="1" dirty="0"/>
              <a:t>Ask the students to name other social media</a:t>
            </a:r>
          </a:p>
          <a:p>
            <a:r>
              <a:rPr lang="en-US" b="0" i="1" dirty="0"/>
              <a:t>Briefly</a:t>
            </a:r>
            <a:r>
              <a:rPr lang="en-US" b="0" i="0" dirty="0"/>
              <a:t> touch on Web 3.0 – decentralized ownership of the internet</a:t>
            </a:r>
          </a:p>
          <a:p>
            <a:endParaRPr lang="en-US" b="0" i="0" dirty="0"/>
          </a:p>
          <a:p>
            <a:pPr marL="158750" indent="0">
              <a:buNone/>
            </a:pPr>
            <a:r>
              <a:rPr lang="en-US" dirty="0"/>
              <a:t>https://www.youtube.com/watch?v=8We8HChN3a8</a:t>
            </a:r>
          </a:p>
        </p:txBody>
      </p:sp>
    </p:spTree>
    <p:extLst>
      <p:ext uri="{BB962C8B-B14F-4D97-AF65-F5344CB8AC3E}">
        <p14:creationId xmlns:p14="http://schemas.microsoft.com/office/powerpoint/2010/main" val="1565152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how computers have impacted arts and entertainment</a:t>
            </a:r>
          </a:p>
          <a:p>
            <a:r>
              <a:rPr lang="en-US" b="0" dirty="0"/>
              <a:t>Show some examples from electronic music</a:t>
            </a:r>
          </a:p>
          <a:p>
            <a:pPr lvl="0"/>
            <a:r>
              <a:rPr lang="en-US" b="0" dirty="0"/>
              <a:t>The first recorded instance of computer-generated music – 1951</a:t>
            </a:r>
          </a:p>
          <a:p>
            <a:pPr lvl="1"/>
            <a:r>
              <a:rPr lang="en-US" b="0" dirty="0"/>
              <a:t>Fun fact: the computer used to make this music was created by Alan Turing!</a:t>
            </a:r>
          </a:p>
          <a:p>
            <a:pPr lvl="0"/>
            <a:r>
              <a:rPr lang="en-US" b="0" dirty="0"/>
              <a:t>60 years later, entire albums can be generated from a computer, like Com </a:t>
            </a:r>
            <a:r>
              <a:rPr lang="en-US" b="0" dirty="0" err="1"/>
              <a:t>Truise</a:t>
            </a:r>
            <a:r>
              <a:rPr lang="en-US" b="0" dirty="0"/>
              <a:t> – Memory</a:t>
            </a:r>
          </a:p>
          <a:p>
            <a:pPr lvl="1"/>
            <a:r>
              <a:rPr lang="en-US" b="0" dirty="0"/>
              <a:t>Most pop music now is created digitally, without any “real” instruments</a:t>
            </a:r>
          </a:p>
          <a:p>
            <a:pPr lvl="0"/>
            <a:r>
              <a:rPr lang="en-US" b="0" dirty="0"/>
              <a:t>Show examples of computer-generated imagery</a:t>
            </a:r>
          </a:p>
          <a:p>
            <a:pPr lvl="0"/>
            <a:r>
              <a:rPr lang="en-US" b="0" dirty="0"/>
              <a:t>First clip: one of the earliest instances of CGI – from 1974</a:t>
            </a:r>
          </a:p>
          <a:p>
            <a:pPr lvl="0"/>
            <a:r>
              <a:rPr lang="en-US" b="0" dirty="0"/>
              <a:t>Second clip: Avatar 2</a:t>
            </a:r>
          </a:p>
          <a:p>
            <a:pPr lvl="1"/>
            <a:r>
              <a:rPr lang="en-US" b="0" dirty="0"/>
              <a:t>Entire films are now created using this type of CGI (like the Lion King remake)</a:t>
            </a:r>
          </a:p>
          <a:p>
            <a:endParaRPr lang="en-US" b="0" dirty="0"/>
          </a:p>
          <a:p>
            <a:pPr marL="158750" indent="0">
              <a:buNone/>
            </a:pPr>
            <a:r>
              <a:rPr lang="en-US" b="0" dirty="0"/>
              <a:t>https://www.bl.uk/collection-items/earliest-known-recording-of-computer-generated-music</a:t>
            </a:r>
          </a:p>
          <a:p>
            <a:pPr marL="158750" indent="0">
              <a:buNone/>
            </a:pPr>
            <a:r>
              <a:rPr lang="en-US" b="0" dirty="0"/>
              <a:t>https://comtruise.bandcamp.com/track/memory</a:t>
            </a:r>
          </a:p>
          <a:p>
            <a:pPr marL="158750" indent="0">
              <a:buNone/>
            </a:pPr>
            <a:r>
              <a:rPr lang="en-US" b="0" dirty="0"/>
              <a:t>https://www.youtube.com/watch?v=SPMFhcC4SvQ</a:t>
            </a:r>
          </a:p>
          <a:p>
            <a:pPr marL="158750" indent="0">
              <a:buNone/>
            </a:pPr>
            <a:r>
              <a:rPr lang="en-US" b="0" dirty="0"/>
              <a:t>https://twitter.com/boomborks/status/1523993806655614978</a:t>
            </a:r>
          </a:p>
          <a:p>
            <a:pPr marL="158750" indent="0">
              <a:buNone/>
            </a:pPr>
            <a:endParaRPr lang="en-US" b="0" dirty="0"/>
          </a:p>
        </p:txBody>
      </p:sp>
    </p:spTree>
    <p:extLst>
      <p:ext uri="{BB962C8B-B14F-4D97-AF65-F5344CB8AC3E}">
        <p14:creationId xmlns:p14="http://schemas.microsoft.com/office/powerpoint/2010/main" val="225033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Obviously, things have advanced quite a bit… and they will continue to do so!</a:t>
            </a:r>
          </a:p>
          <a:p>
            <a:r>
              <a:rPr lang="en-US" dirty="0"/>
              <a:t>Reveal his quote – </a:t>
            </a:r>
            <a:r>
              <a:rPr lang="en-US" b="1" dirty="0"/>
              <a:t>ask the students what they think it means</a:t>
            </a:r>
          </a:p>
          <a:p>
            <a:pPr lvl="1"/>
            <a:r>
              <a:rPr lang="en-US" dirty="0"/>
              <a:t>The main idea is that technology keeps getting better and better, at faster and faster rates</a:t>
            </a:r>
          </a:p>
          <a:p>
            <a:pPr lvl="0"/>
            <a:r>
              <a:rPr lang="en-US" dirty="0"/>
              <a:t>Show the graph just quickly explaining it – things were slow in 1900, but they keep getting faster</a:t>
            </a:r>
          </a:p>
          <a:p>
            <a:pPr lvl="1"/>
            <a:r>
              <a:rPr lang="en-US" dirty="0"/>
              <a:t>This idea can be used in support of the “singularity” – but that’s the future</a:t>
            </a:r>
          </a:p>
          <a:p>
            <a:pPr lvl="1"/>
            <a:r>
              <a:rPr lang="en-US" dirty="0"/>
              <a:t>This leads up to now – after all the years of the past, we have entered the present</a:t>
            </a:r>
          </a:p>
        </p:txBody>
      </p:sp>
    </p:spTree>
    <p:extLst>
      <p:ext uri="{BB962C8B-B14F-4D97-AF65-F5344CB8AC3E}">
        <p14:creationId xmlns:p14="http://schemas.microsoft.com/office/powerpoint/2010/main" val="936516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87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71" r:id="rId5"/>
    <p:sldLayoutId id="2147483672" r:id="rId6"/>
    <p:sldLayoutId id="2147483677" r:id="rId7"/>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gif"/><Relationship Id="rId3" Type="http://schemas.microsoft.com/office/2007/relationships/media" Target="../media/media3.mp3"/><Relationship Id="rId7" Type="http://schemas.openxmlformats.org/officeDocument/2006/relationships/image" Target="../media/image19.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8.png"/><Relationship Id="rId5" Type="http://schemas.openxmlformats.org/officeDocument/2006/relationships/notesSlide" Target="../notesSlides/notesSlide8.xml"/><Relationship Id="rId4" Type="http://schemas.openxmlformats.org/officeDocument/2006/relationships/slideLayout" Target="../slideLayouts/slideLayout4.xml"/><Relationship Id="rId9" Type="http://schemas.openxmlformats.org/officeDocument/2006/relationships/image" Target="../media/image21.gi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Computers</a:t>
            </a:r>
            <a:br>
              <a:rPr lang="en" sz="6000" b="0" dirty="0"/>
            </a:br>
            <a:r>
              <a:rPr lang="en" sz="6000" b="0" dirty="0"/>
              <a:t>&amp; </a:t>
            </a:r>
            <a:r>
              <a:rPr lang="en" sz="6000" dirty="0"/>
              <a:t>Society</a:t>
            </a:r>
            <a:endParaRPr sz="60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a:xfrm>
            <a:off x="697367" y="2023873"/>
            <a:ext cx="7704000" cy="1095753"/>
          </a:xfrm>
        </p:spPr>
        <p:txBody>
          <a:bodyPr/>
          <a:lstStyle/>
          <a:p>
            <a:r>
              <a:rPr lang="en-US" sz="6000" b="0" dirty="0"/>
              <a:t>in the </a:t>
            </a:r>
            <a:r>
              <a:rPr lang="en-US" sz="6000" dirty="0">
                <a:solidFill>
                  <a:srgbClr val="0070C0"/>
                </a:solidFill>
              </a:rPr>
              <a:t>Present</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a:xfrm>
            <a:off x="609600" y="3907725"/>
            <a:ext cx="4263000" cy="451500"/>
          </a:xfrm>
        </p:spPr>
        <p:txBody>
          <a:bodyPr/>
          <a:lstStyle/>
          <a:p>
            <a:r>
              <a:rPr lang="en-US" dirty="0"/>
              <a:t>How do computers impact us today?</a:t>
            </a:r>
          </a:p>
        </p:txBody>
      </p:sp>
      <p:sp>
        <p:nvSpPr>
          <p:cNvPr id="4" name="Title 1">
            <a:extLst>
              <a:ext uri="{FF2B5EF4-FFF2-40B4-BE49-F238E27FC236}">
                <a16:creationId xmlns:a16="http://schemas.microsoft.com/office/drawing/2014/main" id="{C209C8B2-7856-4D69-B71C-0A0E0606F912}"/>
              </a:ext>
            </a:extLst>
          </p:cNvPr>
          <p:cNvSpPr txBox="1">
            <a:spLocks/>
          </p:cNvSpPr>
          <p:nvPr/>
        </p:nvSpPr>
        <p:spPr>
          <a:xfrm>
            <a:off x="720000" y="1138400"/>
            <a:ext cx="6123860" cy="10957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rgbClr val="0070C0"/>
              </a:solidFill>
            </a:endParaRP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3370706" y="439181"/>
            <a:ext cx="4285632" cy="572700"/>
          </a:xfrm>
        </p:spPr>
        <p:txBody>
          <a:bodyPr/>
          <a:lstStyle/>
          <a:p>
            <a:r>
              <a:rPr lang="en-US" dirty="0"/>
              <a:t>are Everywhere</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90651"/>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What is a computer?</a:t>
            </a:r>
          </a:p>
        </p:txBody>
      </p:sp>
      <p:pic>
        <p:nvPicPr>
          <p:cNvPr id="2050" name="Picture 2">
            <a:extLst>
              <a:ext uri="{FF2B5EF4-FFF2-40B4-BE49-F238E27FC236}">
                <a16:creationId xmlns:a16="http://schemas.microsoft.com/office/drawing/2014/main" id="{C4F7E3CC-57E7-49C5-80A2-D3CB5BA0C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03" y="2245047"/>
            <a:ext cx="1598398" cy="11544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novo Chromebook S345-14” | Slim &amp; Fast Chromebook | Lenovo US">
            <a:extLst>
              <a:ext uri="{FF2B5EF4-FFF2-40B4-BE49-F238E27FC236}">
                <a16:creationId xmlns:a16="http://schemas.microsoft.com/office/drawing/2014/main" id="{29F354ED-B292-4CD7-8306-DB138FC12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370" y="2000823"/>
            <a:ext cx="1510997" cy="10733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OSMO JrTrack 2™ Kids 4G Smart Watch - COSMO Technologies, Inc.">
            <a:extLst>
              <a:ext uri="{FF2B5EF4-FFF2-40B4-BE49-F238E27FC236}">
                <a16:creationId xmlns:a16="http://schemas.microsoft.com/office/drawing/2014/main" id="{A6FBC158-2E91-4FA6-A7A0-AA3676CF6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338" y="2910171"/>
            <a:ext cx="1154437" cy="11544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Phone (Original) — Everything you need to know! | iMore">
            <a:extLst>
              <a:ext uri="{FF2B5EF4-FFF2-40B4-BE49-F238E27FC236}">
                <a16:creationId xmlns:a16="http://schemas.microsoft.com/office/drawing/2014/main" id="{DDB13C45-9CF4-47F6-97CF-0751FBD94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986" y="1390651"/>
            <a:ext cx="1510997" cy="151099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ombo Touch Keyboard Case with Trackpad for iPad Pro &amp; iPad Air">
            <a:extLst>
              <a:ext uri="{FF2B5EF4-FFF2-40B4-BE49-F238E27FC236}">
                <a16:creationId xmlns:a16="http://schemas.microsoft.com/office/drawing/2014/main" id="{F5E1B852-5229-46C9-BA94-348A9DEA9D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8" y="3191867"/>
            <a:ext cx="2466195" cy="21166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97AC240F-C46F-4A2E-BDA5-E371A9434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2669" y="3366486"/>
            <a:ext cx="2209174" cy="121619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RX-GBR1 Sharp Barcode Scanner | ClicktoHub">
            <a:extLst>
              <a:ext uri="{FF2B5EF4-FFF2-40B4-BE49-F238E27FC236}">
                <a16:creationId xmlns:a16="http://schemas.microsoft.com/office/drawing/2014/main" id="{9869E59F-04D8-4E54-B55D-48C7968BAD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1261" y="1464160"/>
            <a:ext cx="1980311" cy="1073328"/>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Colocation - Reese Data Center">
            <a:extLst>
              <a:ext uri="{FF2B5EF4-FFF2-40B4-BE49-F238E27FC236}">
                <a16:creationId xmlns:a16="http://schemas.microsoft.com/office/drawing/2014/main" id="{DC5E8371-8373-45F7-9600-E6D60DF0AF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7118" y="2005007"/>
            <a:ext cx="1705562" cy="237372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8E351D72-415B-4030-A46A-3CB8987A9673}"/>
              </a:ext>
            </a:extLst>
          </p:cNvPr>
          <p:cNvSpPr txBox="1">
            <a:spLocks/>
          </p:cNvSpPr>
          <p:nvPr/>
        </p:nvSpPr>
        <p:spPr>
          <a:xfrm>
            <a:off x="637246" y="474696"/>
            <a:ext cx="287931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dirty="0"/>
              <a:t>Computers</a:t>
            </a:r>
            <a:endParaRPr lang="en-US" sz="2800" dirty="0">
              <a:solidFill>
                <a:srgbClr val="0070C0"/>
              </a:solidFill>
            </a:endParaRPr>
          </a:p>
        </p:txBody>
      </p:sp>
    </p:spTree>
    <p:extLst>
      <p:ext uri="{BB962C8B-B14F-4D97-AF65-F5344CB8AC3E}">
        <p14:creationId xmlns:p14="http://schemas.microsoft.com/office/powerpoint/2010/main" val="3411452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6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6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7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CoViD-19</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7"/>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i="1" dirty="0">
                <a:solidFill>
                  <a:schemeClr val="tx1"/>
                </a:solidFill>
                <a:latin typeface="Miriam Libre" panose="00000500000000000000" pitchFamily="2" charset="-79"/>
                <a:cs typeface="Miriam Libre" panose="00000500000000000000" pitchFamily="2" charset="-79"/>
              </a:rPr>
              <a:t>How did computers affect CoViD-19 lockdowns?</a:t>
            </a:r>
          </a:p>
        </p:txBody>
      </p:sp>
      <p:pic>
        <p:nvPicPr>
          <p:cNvPr id="1026" name="Picture 2" descr="Coronavirus (COVID-19) Update – City of Centennial">
            <a:extLst>
              <a:ext uri="{FF2B5EF4-FFF2-40B4-BE49-F238E27FC236}">
                <a16:creationId xmlns:a16="http://schemas.microsoft.com/office/drawing/2014/main" id="{B889AF72-CEE8-4437-9DD0-58EA2FD81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644" y="32413"/>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ronavirus (COVID-19) Update – City of Centennial">
            <a:extLst>
              <a:ext uri="{FF2B5EF4-FFF2-40B4-BE49-F238E27FC236}">
                <a16:creationId xmlns:a16="http://schemas.microsoft.com/office/drawing/2014/main" id="{C3396294-386A-46FB-A7CE-71FB230FE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50" y="445025"/>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ronavirus (COVID-19) Update – City of Centennial">
            <a:extLst>
              <a:ext uri="{FF2B5EF4-FFF2-40B4-BE49-F238E27FC236}">
                <a16:creationId xmlns:a16="http://schemas.microsoft.com/office/drawing/2014/main" id="{0E9D16B1-FFFB-43D8-A153-7C0CE8C33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325" y="-43279"/>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ronavirus (COVID-19) Update – City of Centennial">
            <a:extLst>
              <a:ext uri="{FF2B5EF4-FFF2-40B4-BE49-F238E27FC236}">
                <a16:creationId xmlns:a16="http://schemas.microsoft.com/office/drawing/2014/main" id="{E1CC6AC8-7C1E-4E93-87BA-9D95E6F12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282" y="259484"/>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Logo, history, meaning, symbol, PNG">
            <a:extLst>
              <a:ext uri="{FF2B5EF4-FFF2-40B4-BE49-F238E27FC236}">
                <a16:creationId xmlns:a16="http://schemas.microsoft.com/office/drawing/2014/main" id="{BEC05C11-F651-4244-BC47-9AF68BF5C9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28" r="15238"/>
          <a:stretch/>
        </p:blipFill>
        <p:spPr bwMode="auto">
          <a:xfrm>
            <a:off x="558121" y="2044568"/>
            <a:ext cx="1372316" cy="10943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Time Logo, history, meaning, symbol, PNG">
            <a:extLst>
              <a:ext uri="{FF2B5EF4-FFF2-40B4-BE49-F238E27FC236}">
                <a16:creationId xmlns:a16="http://schemas.microsoft.com/office/drawing/2014/main" id="{64420B7E-8BC2-4DCB-B0CC-DFEEE5749A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84" r="14227"/>
          <a:stretch/>
        </p:blipFill>
        <p:spPr bwMode="auto">
          <a:xfrm>
            <a:off x="732143" y="3464312"/>
            <a:ext cx="1064784" cy="83431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99A5105-8AC8-4246-B9FD-33D63683F39D}"/>
              </a:ext>
            </a:extLst>
          </p:cNvPr>
          <p:cNvGrpSpPr/>
          <p:nvPr/>
        </p:nvGrpSpPr>
        <p:grpSpPr>
          <a:xfrm>
            <a:off x="1999296" y="2175869"/>
            <a:ext cx="2353452" cy="2021230"/>
            <a:chOff x="1999296" y="2175869"/>
            <a:chExt cx="2353452" cy="2021230"/>
          </a:xfrm>
        </p:grpSpPr>
        <p:pic>
          <p:nvPicPr>
            <p:cNvPr id="1032" name="Picture 8" descr="6 Remote Work Models to Consider for Your Organization's Future - Achurch">
              <a:extLst>
                <a:ext uri="{FF2B5EF4-FFF2-40B4-BE49-F238E27FC236}">
                  <a16:creationId xmlns:a16="http://schemas.microsoft.com/office/drawing/2014/main" id="{E9460B90-1055-45D2-92AC-DD3700E0A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338" y="2175869"/>
              <a:ext cx="1379959" cy="8462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F5029AC-77E2-4F78-9473-D0297644DDFA}"/>
                </a:ext>
              </a:extLst>
            </p:cNvPr>
            <p:cNvGrpSpPr/>
            <p:nvPr/>
          </p:nvGrpSpPr>
          <p:grpSpPr>
            <a:xfrm>
              <a:off x="1999296" y="2295902"/>
              <a:ext cx="637483" cy="1796084"/>
              <a:chOff x="2334317" y="2301240"/>
              <a:chExt cx="637483" cy="1796084"/>
            </a:xfrm>
          </p:grpSpPr>
          <p:sp>
            <p:nvSpPr>
              <p:cNvPr id="3" name="Arrow: Right 2">
                <a:extLst>
                  <a:ext uri="{FF2B5EF4-FFF2-40B4-BE49-F238E27FC236}">
                    <a16:creationId xmlns:a16="http://schemas.microsoft.com/office/drawing/2014/main" id="{A70034F3-E0B9-4893-BFBF-20A9816E4DB4}"/>
                  </a:ext>
                </a:extLst>
              </p:cNvPr>
              <p:cNvSpPr/>
              <p:nvPr/>
            </p:nvSpPr>
            <p:spPr>
              <a:xfrm>
                <a:off x="2334321" y="2301240"/>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FC4AFC8-7518-4471-8BBB-90A609128A70}"/>
                  </a:ext>
                </a:extLst>
              </p:cNvPr>
              <p:cNvSpPr/>
              <p:nvPr/>
            </p:nvSpPr>
            <p:spPr>
              <a:xfrm>
                <a:off x="2334320" y="268666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0294E7C-BBAB-49BB-823E-79C64B5235C9}"/>
                  </a:ext>
                </a:extLst>
              </p:cNvPr>
              <p:cNvSpPr/>
              <p:nvPr/>
            </p:nvSpPr>
            <p:spPr>
              <a:xfrm>
                <a:off x="2334319" y="3072082"/>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4B679F8-DC58-48E9-804C-8825F651F89D}"/>
                  </a:ext>
                </a:extLst>
              </p:cNvPr>
              <p:cNvSpPr/>
              <p:nvPr/>
            </p:nvSpPr>
            <p:spPr>
              <a:xfrm>
                <a:off x="2334318" y="346431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2D216B6-36F7-48DB-AABB-3E44ECA59F3D}"/>
                  </a:ext>
                </a:extLst>
              </p:cNvPr>
              <p:cNvSpPr/>
              <p:nvPr/>
            </p:nvSpPr>
            <p:spPr>
              <a:xfrm>
                <a:off x="2334317" y="3826814"/>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Help Your Kids Thrive During Remote Learning | Time4Learning">
              <a:extLst>
                <a:ext uri="{FF2B5EF4-FFF2-40B4-BE49-F238E27FC236}">
                  <a16:creationId xmlns:a16="http://schemas.microsoft.com/office/drawing/2014/main" id="{2942E457-5CA1-4581-9704-B601F3120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41" r="10850"/>
            <a:stretch/>
          </p:blipFill>
          <p:spPr bwMode="auto">
            <a:xfrm>
              <a:off x="2751867" y="3261175"/>
              <a:ext cx="1600881" cy="93592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FEE9228F-ED48-448F-981A-27AA87580129}"/>
              </a:ext>
            </a:extLst>
          </p:cNvPr>
          <p:cNvSpPr/>
          <p:nvPr/>
        </p:nvSpPr>
        <p:spPr>
          <a:xfrm>
            <a:off x="4365910" y="1928060"/>
            <a:ext cx="4158966" cy="2370564"/>
          </a:xfrm>
          <a:prstGeom prst="rect">
            <a:avLst/>
          </a:prstGeom>
          <a:solidFill>
            <a:srgbClr val="C00000"/>
          </a:solidFill>
          <a:ln>
            <a:solidFill>
              <a:srgbClr val="8E0000"/>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endParaRPr lang="en-US" sz="1200" u="sng" dirty="0">
              <a:latin typeface="Miriam Libre" panose="00000500000000000000" pitchFamily="2" charset="-79"/>
              <a:cs typeface="Miriam Libre" panose="00000500000000000000" pitchFamily="2" charset="-79"/>
            </a:endParaRPr>
          </a:p>
          <a:p>
            <a:pPr algn="ctr"/>
            <a:r>
              <a:rPr lang="en-US" sz="2000" b="1" u="sng" dirty="0">
                <a:latin typeface="Miriam Libre" panose="00000500000000000000" pitchFamily="2" charset="-79"/>
                <a:cs typeface="Miriam Libre" panose="00000500000000000000" pitchFamily="2" charset="-79"/>
              </a:rPr>
              <a:t>The Digital Divide</a:t>
            </a:r>
          </a:p>
          <a:p>
            <a:r>
              <a:rPr lang="en-US" dirty="0">
                <a:latin typeface="Miriam Libre" panose="00000500000000000000" pitchFamily="2" charset="-79"/>
                <a:cs typeface="Miriam Libre" panose="00000500000000000000" pitchFamily="2" charset="-79"/>
              </a:rPr>
              <a:t>The growing gap between people who do not have access to the internet and those who do</a:t>
            </a:r>
          </a:p>
          <a:p>
            <a:pPr algn="ctr"/>
            <a:endParaRPr lang="en-US" dirty="0">
              <a:latin typeface="Miriam Libre" panose="00000500000000000000" pitchFamily="2" charset="-79"/>
              <a:cs typeface="Miriam Libre" panose="00000500000000000000" pitchFamily="2" charset="-79"/>
            </a:endParaRPr>
          </a:p>
          <a:p>
            <a:pPr lvl="1"/>
            <a:r>
              <a:rPr lang="en-US" dirty="0">
                <a:latin typeface="Miriam Libre" panose="00000500000000000000" pitchFamily="2" charset="-79"/>
                <a:cs typeface="Miriam Libre" panose="00000500000000000000" pitchFamily="2" charset="-79"/>
              </a:rPr>
              <a:t>How many people across the world</a:t>
            </a:r>
          </a:p>
          <a:p>
            <a:pPr lvl="1"/>
            <a:r>
              <a:rPr lang="en-US" dirty="0">
                <a:latin typeface="Miriam Libre" panose="00000500000000000000" pitchFamily="2" charset="-79"/>
                <a:cs typeface="Miriam Libre" panose="00000500000000000000" pitchFamily="2" charset="-79"/>
              </a:rPr>
              <a:t>have never used the internet?</a:t>
            </a: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What percentage of Cleveland households have no access to the internet (2018)?</a:t>
            </a:r>
          </a:p>
          <a:p>
            <a:endParaRPr lang="en-US" b="1" dirty="0">
              <a:latin typeface="Miriam Libre" panose="00000500000000000000" pitchFamily="2" charset="-79"/>
              <a:cs typeface="Miriam Libre" panose="00000500000000000000" pitchFamily="2" charset="-79"/>
            </a:endParaRPr>
          </a:p>
          <a:p>
            <a:endParaRPr lang="en-US" b="1" dirty="0">
              <a:latin typeface="Miriam Libre" panose="00000500000000000000" pitchFamily="2" charset="-79"/>
              <a:cs typeface="Miriam Libre" panose="00000500000000000000" pitchFamily="2" charset="-79"/>
            </a:endParaRPr>
          </a:p>
        </p:txBody>
      </p:sp>
      <p:sp>
        <p:nvSpPr>
          <p:cNvPr id="11" name="Rectangle: Rounded Corners 10">
            <a:extLst>
              <a:ext uri="{FF2B5EF4-FFF2-40B4-BE49-F238E27FC236}">
                <a16:creationId xmlns:a16="http://schemas.microsoft.com/office/drawing/2014/main" id="{2ECD9497-A1B9-46F4-87E3-7E0AD50E78F6}"/>
              </a:ext>
            </a:extLst>
          </p:cNvPr>
          <p:cNvSpPr/>
          <p:nvPr/>
        </p:nvSpPr>
        <p:spPr>
          <a:xfrm>
            <a:off x="7510289" y="2988725"/>
            <a:ext cx="976738" cy="638682"/>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2.9bn</a:t>
            </a:r>
            <a:endParaRPr lang="en-US" sz="1200" b="1" dirty="0">
              <a:solidFill>
                <a:schemeClr val="tx1"/>
              </a:solidFill>
              <a:latin typeface="Miriam Libre" panose="00000500000000000000" pitchFamily="2" charset="-79"/>
              <a:cs typeface="Miriam Libre" panose="00000500000000000000" pitchFamily="2" charset="-79"/>
            </a:endParaRPr>
          </a:p>
        </p:txBody>
      </p:sp>
      <p:sp>
        <p:nvSpPr>
          <p:cNvPr id="23" name="Rectangle: Rounded Corners 22">
            <a:extLst>
              <a:ext uri="{FF2B5EF4-FFF2-40B4-BE49-F238E27FC236}">
                <a16:creationId xmlns:a16="http://schemas.microsoft.com/office/drawing/2014/main" id="{0FC80CF2-ECE0-45EF-BE07-CD3FC9DF90A9}"/>
              </a:ext>
            </a:extLst>
          </p:cNvPr>
          <p:cNvSpPr/>
          <p:nvPr/>
        </p:nvSpPr>
        <p:spPr>
          <a:xfrm>
            <a:off x="7838241" y="4012274"/>
            <a:ext cx="976739" cy="572700"/>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27%</a:t>
            </a:r>
            <a:endParaRPr lang="en-US" sz="1100" b="1"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55155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up)">
                                      <p:cBhvr>
                                        <p:cTn id="12" dur="500"/>
                                        <p:tgtEl>
                                          <p:spTgt spid="102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wipe(up)">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wipe(up)">
                                      <p:cBhvr>
                                        <p:cTn id="31" dur="500"/>
                                        <p:tgtEl>
                                          <p:spTgt spid="9">
                                            <p:txEl>
                                              <p:pRg st="4" end="4"/>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wipe(up)">
                                      <p:cBhvr>
                                        <p:cTn id="34" dur="500"/>
                                        <p:tgtEl>
                                          <p:spTgt spid="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9">
                                            <p:txEl>
                                              <p:pRg st="7" end="7"/>
                                            </p:txEl>
                                          </p:spTgt>
                                        </p:tgtEl>
                                        <p:attrNameLst>
                                          <p:attrName>style.visibility</p:attrName>
                                        </p:attrNameLst>
                                      </p:cBhvr>
                                      <p:to>
                                        <p:strVal val="visible"/>
                                      </p:to>
                                    </p:set>
                                    <p:animEffect transition="in" filter="wipe(up)">
                                      <p:cBhvr>
                                        <p:cTn id="46" dur="500"/>
                                        <p:tgtEl>
                                          <p:spTgt spid="9">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Current Technologies</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7"/>
            <a:ext cx="4295345" cy="1645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Artificial Intelligence</a:t>
            </a:r>
          </a:p>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Extended Reality (VR/AR)</a:t>
            </a:r>
          </a:p>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Smart Devices</a:t>
            </a:r>
          </a:p>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3D Printing</a:t>
            </a:r>
          </a:p>
        </p:txBody>
      </p:sp>
      <p:pic>
        <p:nvPicPr>
          <p:cNvPr id="10" name="Picture 2">
            <a:extLst>
              <a:ext uri="{FF2B5EF4-FFF2-40B4-BE49-F238E27FC236}">
                <a16:creationId xmlns:a16="http://schemas.microsoft.com/office/drawing/2014/main" id="{AB4ADE4F-98C1-4345-875F-2ADD4A556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302" y="1467328"/>
            <a:ext cx="1018652" cy="30058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 Brief History of Virtual Reality - OneBonsai">
            <a:extLst>
              <a:ext uri="{FF2B5EF4-FFF2-40B4-BE49-F238E27FC236}">
                <a16:creationId xmlns:a16="http://schemas.microsoft.com/office/drawing/2014/main" id="{4C4B1E7F-336A-413D-9F53-EE556A5297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51" t="13671" r="30147" b="14603"/>
          <a:stretch/>
        </p:blipFill>
        <p:spPr bwMode="auto">
          <a:xfrm>
            <a:off x="5674667" y="1793466"/>
            <a:ext cx="1681021" cy="20773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What Can 3D Printing Be Used For? Here Are 10 Amazing Examples">
            <a:extLst>
              <a:ext uri="{FF2B5EF4-FFF2-40B4-BE49-F238E27FC236}">
                <a16:creationId xmlns:a16="http://schemas.microsoft.com/office/drawing/2014/main" id="{540B0DEA-600F-4BD1-84BC-50CF6C68B2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79" t="14929" r="11724" b="18732"/>
          <a:stretch/>
        </p:blipFill>
        <p:spPr bwMode="auto">
          <a:xfrm>
            <a:off x="978457" y="3075709"/>
            <a:ext cx="2418674" cy="13974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ome &amp; Consumer IoT Security Solutions | DigiCert.com">
            <a:extLst>
              <a:ext uri="{FF2B5EF4-FFF2-40B4-BE49-F238E27FC236}">
                <a16:creationId xmlns:a16="http://schemas.microsoft.com/office/drawing/2014/main" id="{42057083-6621-4E23-A275-1914825673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6212" y="2355909"/>
            <a:ext cx="2116570" cy="202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71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6000" b="0" dirty="0"/>
              <a:t>Computers in the</a:t>
            </a:r>
            <a:endParaRPr lang="en-US" sz="6000" dirty="0">
              <a:solidFill>
                <a:schemeClr val="tx2">
                  <a:lumMod val="75000"/>
                </a:schemeClr>
              </a:solidFill>
            </a:endParaRP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a:xfrm>
            <a:off x="561975" y="3907725"/>
            <a:ext cx="4438649" cy="451500"/>
          </a:xfrm>
        </p:spPr>
        <p:txBody>
          <a:bodyPr/>
          <a:lstStyle/>
          <a:p>
            <a:r>
              <a:rPr lang="en-US" dirty="0"/>
              <a:t>How will computers impact us tomorrow?</a:t>
            </a:r>
          </a:p>
        </p:txBody>
      </p:sp>
      <p:sp>
        <p:nvSpPr>
          <p:cNvPr id="4" name="TextBox 3">
            <a:extLst>
              <a:ext uri="{FF2B5EF4-FFF2-40B4-BE49-F238E27FC236}">
                <a16:creationId xmlns:a16="http://schemas.microsoft.com/office/drawing/2014/main" id="{CFEC23B9-2EF7-4487-92BC-923DDBA59F89}"/>
              </a:ext>
            </a:extLst>
          </p:cNvPr>
          <p:cNvSpPr txBox="1"/>
          <p:nvPr/>
        </p:nvSpPr>
        <p:spPr>
          <a:xfrm>
            <a:off x="2616602" y="2140400"/>
            <a:ext cx="4020418" cy="1015663"/>
          </a:xfrm>
          <a:prstGeom prst="rect">
            <a:avLst/>
          </a:prstGeom>
          <a:noFill/>
        </p:spPr>
        <p:txBody>
          <a:bodyPr wrap="square">
            <a:spAutoFit/>
          </a:bodyPr>
          <a:lstStyle/>
          <a:p>
            <a:r>
              <a:rPr kumimoji="0" lang="en-US" sz="6000" b="1" i="0" u="none" strike="noStrike" kern="0" cap="none" spc="0" normalizeH="0" baseline="0" noProof="0" dirty="0">
                <a:ln>
                  <a:noFill/>
                </a:ln>
                <a:solidFill>
                  <a:schemeClr val="tx2">
                    <a:lumMod val="75000"/>
                  </a:schemeClr>
                </a:solidFill>
                <a:effectLst/>
                <a:uLnTx/>
                <a:uFillTx/>
                <a:latin typeface="Krona One"/>
                <a:sym typeface="Krona One"/>
              </a:rPr>
              <a:t>Future</a:t>
            </a:r>
            <a:endParaRPr lang="en-US" sz="6000" b="1" dirty="0">
              <a:solidFill>
                <a:schemeClr val="tx2">
                  <a:lumMod val="75000"/>
                </a:schemeClr>
              </a:solidFill>
            </a:endParaRP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753323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Types of               Technologies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628632"/>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Emerging</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exist</a:t>
            </a:r>
            <a:r>
              <a:rPr lang="en-US" sz="1800" dirty="0">
                <a:solidFill>
                  <a:schemeClr val="tx1"/>
                </a:solidFill>
                <a:latin typeface="Miriam Libre" panose="00000500000000000000" pitchFamily="2" charset="-79"/>
                <a:cs typeface="Miriam Libre" panose="00000500000000000000" pitchFamily="2" charset="-79"/>
              </a:rPr>
              <a:t> in some way</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not</a:t>
            </a:r>
            <a:r>
              <a:rPr lang="en-US" sz="1800" dirty="0">
                <a:solidFill>
                  <a:schemeClr val="tx1"/>
                </a:solidFill>
                <a:latin typeface="Miriam Libre" panose="00000500000000000000" pitchFamily="2" charset="-79"/>
                <a:cs typeface="Miriam Libre" panose="00000500000000000000" pitchFamily="2" charset="-79"/>
              </a:rPr>
              <a:t> be “mainstream”</a:t>
            </a:r>
          </a:p>
          <a:p>
            <a:pPr marL="342900" indent="-342900">
              <a:buFont typeface="Arial" panose="020B0604020202020204" pitchFamily="34" charset="0"/>
              <a:buChar char="•"/>
            </a:pPr>
            <a:r>
              <a:rPr lang="en-US" sz="1800" b="1" dirty="0">
                <a:solidFill>
                  <a:schemeClr val="tx1"/>
                </a:solidFill>
                <a:latin typeface="Miriam Libre" panose="00000500000000000000" pitchFamily="2" charset="-79"/>
                <a:cs typeface="Miriam Libre" panose="00000500000000000000" pitchFamily="2" charset="-79"/>
              </a:rPr>
              <a:t>Phases</a:t>
            </a:r>
            <a:r>
              <a:rPr lang="en-US" sz="1800" dirty="0">
                <a:solidFill>
                  <a:schemeClr val="tx1"/>
                </a:solidFill>
                <a:latin typeface="Miriam Libre" panose="00000500000000000000" pitchFamily="2" charset="-79"/>
                <a:cs typeface="Miriam Libre" panose="00000500000000000000" pitchFamily="2" charset="-79"/>
              </a:rPr>
              <a:t>: research, prototype, development, diffusion</a:t>
            </a:r>
          </a:p>
        </p:txBody>
      </p:sp>
      <p:sp>
        <p:nvSpPr>
          <p:cNvPr id="8" name="Rectangle 7">
            <a:extLst>
              <a:ext uri="{FF2B5EF4-FFF2-40B4-BE49-F238E27FC236}">
                <a16:creationId xmlns:a16="http://schemas.microsoft.com/office/drawing/2014/main" id="{881723A2-51E2-4CF7-BA29-EE840723970F}"/>
              </a:ext>
            </a:extLst>
          </p:cNvPr>
          <p:cNvSpPr/>
          <p:nvPr/>
        </p:nvSpPr>
        <p:spPr>
          <a:xfrm>
            <a:off x="620162" y="3168713"/>
            <a:ext cx="3671181"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self-driving car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VR/AR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androids</a:t>
            </a:r>
          </a:p>
          <a:p>
            <a:pPr algn="ctr"/>
            <a:r>
              <a:rPr lang="en-US" sz="1600" dirty="0">
                <a:latin typeface="Miriam Libre" panose="00000500000000000000" pitchFamily="2" charset="-79"/>
                <a:cs typeface="Miriam Libre" panose="00000500000000000000" pitchFamily="2" charset="-79"/>
              </a:rPr>
              <a:t>quantum computing</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628632"/>
            <a:ext cx="372634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Hypothetical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Must </a:t>
            </a: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not exist</a:t>
            </a: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at all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Often the subject of </a:t>
            </a:r>
            <a:r>
              <a:rPr lang="en-US" sz="1800" b="1" dirty="0">
                <a:latin typeface="Miriam Libre" panose="00000500000000000000" pitchFamily="2" charset="-79"/>
                <a:ea typeface="+mn-ea"/>
                <a:cs typeface="Miriam Libre" panose="00000500000000000000" pitchFamily="2" charset="-79"/>
              </a:rPr>
              <a:t>science fiction</a:t>
            </a:r>
            <a:r>
              <a:rPr lang="en-US" sz="1800" dirty="0">
                <a:latin typeface="Miriam Libre" panose="00000500000000000000" pitchFamily="2" charset="-79"/>
                <a:ea typeface="+mn-ea"/>
                <a:cs typeface="Miriam Libre" panose="00000500000000000000" pitchFamily="2" charset="-79"/>
              </a:rPr>
              <a:t> books/movies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Might</a:t>
            </a:r>
            <a:r>
              <a:rPr kumimoji="0" lang="en-US" sz="1800" b="0" i="0" u="none" strike="noStrike" kern="0" cap="none" spc="0" normalizeH="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exist in the future</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time machine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teleporter</a:t>
            </a:r>
          </a:p>
          <a:p>
            <a:pPr algn="ctr"/>
            <a:r>
              <a:rPr lang="en-US" sz="1600" dirty="0">
                <a:latin typeface="Miriam Libre" panose="00000500000000000000" pitchFamily="2" charset="-79"/>
                <a:cs typeface="Miriam Libre" panose="00000500000000000000" pitchFamily="2" charset="-79"/>
              </a:rPr>
              <a:t>water-fueled car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immortality</a:t>
            </a:r>
          </a:p>
        </p:txBody>
      </p:sp>
      <p:sp>
        <p:nvSpPr>
          <p:cNvPr id="9" name="TextBox 8">
            <a:extLst>
              <a:ext uri="{FF2B5EF4-FFF2-40B4-BE49-F238E27FC236}">
                <a16:creationId xmlns:a16="http://schemas.microsoft.com/office/drawing/2014/main" id="{FE53ED67-1554-4635-9F3D-2B8646B3A6E8}"/>
              </a:ext>
            </a:extLst>
          </p:cNvPr>
          <p:cNvSpPr txBox="1"/>
          <p:nvPr/>
        </p:nvSpPr>
        <p:spPr>
          <a:xfrm>
            <a:off x="2761382" y="485168"/>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Tree>
    <p:extLst>
      <p:ext uri="{BB962C8B-B14F-4D97-AF65-F5344CB8AC3E}">
        <p14:creationId xmlns:p14="http://schemas.microsoft.com/office/powerpoint/2010/main" val="52218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500"/>
                                        <p:tgtEl>
                                          <p:spTgt spid="8">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xEl>
                                              <p:pRg st="1" end="1"/>
                                            </p:txEl>
                                          </p:spTgt>
                                        </p:tgtEl>
                                        <p:attrNameLst>
                                          <p:attrName>style.visibility</p:attrName>
                                        </p:attrNameLst>
                                      </p:cBhvr>
                                      <p:to>
                                        <p:strVal val="visible"/>
                                      </p:to>
                                    </p:set>
                                    <p:animEffect transition="in" filter="fade">
                                      <p:cBhvr>
                                        <p:cTn id="45" dur="500"/>
                                        <p:tgtEl>
                                          <p:spTgt spid="12">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fade">
                                      <p:cBhvr>
                                        <p:cTn id="50" dur="500"/>
                                        <p:tgtEl>
                                          <p:spTgt spid="1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Effect transition="in" filter="fade">
                                      <p:cBhvr>
                                        <p:cTn id="55" dur="500"/>
                                        <p:tgtEl>
                                          <p:spTgt spid="12">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xEl>
                                              <p:pRg st="2" end="2"/>
                                            </p:txEl>
                                          </p:spTgt>
                                        </p:tgtEl>
                                        <p:attrNameLst>
                                          <p:attrName>style.visibility</p:attrName>
                                        </p:attrNameLst>
                                      </p:cBhvr>
                                      <p:to>
                                        <p:strVal val="visible"/>
                                      </p:to>
                                    </p:set>
                                    <p:animEffect transition="in" filter="fade">
                                      <p:cBhvr>
                                        <p:cTn id="65" dur="500"/>
                                        <p:tgtEl>
                                          <p:spTgt spid="13">
                                            <p:txEl>
                                              <p:pRg st="2" end="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xEl>
                                              <p:pRg st="3" end="3"/>
                                            </p:txEl>
                                          </p:spTgt>
                                        </p:tgtEl>
                                        <p:attrNameLst>
                                          <p:attrName>style.visibility</p:attrName>
                                        </p:attrNameLst>
                                      </p:cBhvr>
                                      <p:to>
                                        <p:strVal val="visible"/>
                                      </p:to>
                                    </p:set>
                                    <p:animEffect transition="in" filter="fade">
                                      <p:cBhvr>
                                        <p:cTn id="68"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Examples – Hypothetical Tech</a:t>
            </a:r>
          </a:p>
        </p:txBody>
      </p:sp>
      <p:grpSp>
        <p:nvGrpSpPr>
          <p:cNvPr id="5" name="Group 4">
            <a:extLst>
              <a:ext uri="{FF2B5EF4-FFF2-40B4-BE49-F238E27FC236}">
                <a16:creationId xmlns:a16="http://schemas.microsoft.com/office/drawing/2014/main" id="{24006DAC-DDD9-42E9-A4E9-D734B661389A}"/>
              </a:ext>
            </a:extLst>
          </p:cNvPr>
          <p:cNvGrpSpPr/>
          <p:nvPr/>
        </p:nvGrpSpPr>
        <p:grpSpPr>
          <a:xfrm>
            <a:off x="3123834" y="1436874"/>
            <a:ext cx="2443639" cy="1417310"/>
            <a:chOff x="619123" y="1430336"/>
            <a:chExt cx="2443639" cy="1417310"/>
          </a:xfrm>
        </p:grpSpPr>
        <p:pic>
          <p:nvPicPr>
            <p:cNvPr id="12290" name="Picture 2" descr=". Santamachine">
              <a:extLst>
                <a:ext uri="{FF2B5EF4-FFF2-40B4-BE49-F238E27FC236}">
                  <a16:creationId xmlns:a16="http://schemas.microsoft.com/office/drawing/2014/main" id="{49AA857E-C8AB-4312-B15E-57F4CC272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4" y="1430336"/>
              <a:ext cx="2443638" cy="141731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77F807-37AD-4277-88D7-2699F691604C}"/>
                </a:ext>
              </a:extLst>
            </p:cNvPr>
            <p:cNvSpPr/>
            <p:nvPr/>
          </p:nvSpPr>
          <p:spPr>
            <a:xfrm>
              <a:off x="619123" y="1430337"/>
              <a:ext cx="2443637"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Santa Claus Machine</a:t>
              </a:r>
            </a:p>
          </p:txBody>
        </p:sp>
      </p:grpSp>
      <p:sp>
        <p:nvSpPr>
          <p:cNvPr id="7" name="TextBox 6">
            <a:extLst>
              <a:ext uri="{FF2B5EF4-FFF2-40B4-BE49-F238E27FC236}">
                <a16:creationId xmlns:a16="http://schemas.microsoft.com/office/drawing/2014/main" id="{1DD94718-CD52-4B20-911A-E6FA911288F3}"/>
              </a:ext>
            </a:extLst>
          </p:cNvPr>
          <p:cNvSpPr txBox="1"/>
          <p:nvPr/>
        </p:nvSpPr>
        <p:spPr>
          <a:xfrm>
            <a:off x="592737" y="1436411"/>
            <a:ext cx="2403834" cy="1446550"/>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Molecular </a:t>
            </a:r>
            <a:r>
              <a:rPr lang="en-US" sz="2000" u="sng" dirty="0" err="1">
                <a:latin typeface="Miriam Libre" panose="00000500000000000000" pitchFamily="2" charset="-79"/>
                <a:cs typeface="Miriam Libre" panose="00000500000000000000" pitchFamily="2" charset="-79"/>
              </a:rPr>
              <a:t>Nanocomputers</a:t>
            </a:r>
            <a:endParaRPr lang="en-US" sz="2000" u="sng"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Really tiny computers capable of working at the atomic level</a:t>
            </a:r>
          </a:p>
        </p:txBody>
      </p:sp>
      <p:grpSp>
        <p:nvGrpSpPr>
          <p:cNvPr id="8" name="Group 7">
            <a:extLst>
              <a:ext uri="{FF2B5EF4-FFF2-40B4-BE49-F238E27FC236}">
                <a16:creationId xmlns:a16="http://schemas.microsoft.com/office/drawing/2014/main" id="{74FB7769-68A6-4AB6-972C-9394AA2B8A13}"/>
              </a:ext>
            </a:extLst>
          </p:cNvPr>
          <p:cNvGrpSpPr/>
          <p:nvPr/>
        </p:nvGrpSpPr>
        <p:grpSpPr>
          <a:xfrm>
            <a:off x="5821997" y="1017725"/>
            <a:ext cx="2602003" cy="1739937"/>
            <a:chOff x="5922873" y="1455750"/>
            <a:chExt cx="2411326" cy="1613462"/>
          </a:xfrm>
        </p:grpSpPr>
        <p:pic>
          <p:nvPicPr>
            <p:cNvPr id="12292" name="Picture 4" descr="Designing an Interstellar Probe - Frontiers in Space - Fossil Hunters">
              <a:extLst>
                <a:ext uri="{FF2B5EF4-FFF2-40B4-BE49-F238E27FC236}">
                  <a16:creationId xmlns:a16="http://schemas.microsoft.com/office/drawing/2014/main" id="{B4906F2E-C85A-4C1C-8D43-773A77BED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873" y="1455750"/>
              <a:ext cx="2411326" cy="160345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7C1A905-11C6-4346-AA4F-522DB8F8DD28}"/>
                </a:ext>
              </a:extLst>
            </p:cNvPr>
            <p:cNvSpPr/>
            <p:nvPr/>
          </p:nvSpPr>
          <p:spPr>
            <a:xfrm>
              <a:off x="5922874" y="2765016"/>
              <a:ext cx="2411325"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Von Neumann Probe</a:t>
              </a:r>
            </a:p>
          </p:txBody>
        </p:sp>
      </p:grpSp>
      <p:sp>
        <p:nvSpPr>
          <p:cNvPr id="11" name="TextBox 10">
            <a:extLst>
              <a:ext uri="{FF2B5EF4-FFF2-40B4-BE49-F238E27FC236}">
                <a16:creationId xmlns:a16="http://schemas.microsoft.com/office/drawing/2014/main" id="{DFFDB2EC-1906-4F3D-BE26-1524957C7C03}"/>
              </a:ext>
            </a:extLst>
          </p:cNvPr>
          <p:cNvSpPr txBox="1"/>
          <p:nvPr/>
        </p:nvSpPr>
        <p:spPr>
          <a:xfrm>
            <a:off x="592737" y="3187559"/>
            <a:ext cx="3099749" cy="1138773"/>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Whole-Brain Emulation</a:t>
            </a:r>
          </a:p>
          <a:p>
            <a:r>
              <a:rPr lang="en-US" sz="1600" dirty="0">
                <a:latin typeface="Miriam Libre" panose="00000500000000000000" pitchFamily="2" charset="-79"/>
                <a:cs typeface="Miriam Libre" panose="00000500000000000000" pitchFamily="2" charset="-79"/>
              </a:rPr>
              <a:t>Scanning a physical human brain and recreating it entirely in a digital form</a:t>
            </a:r>
          </a:p>
        </p:txBody>
      </p:sp>
      <p:grpSp>
        <p:nvGrpSpPr>
          <p:cNvPr id="12" name="Group 11">
            <a:extLst>
              <a:ext uri="{FF2B5EF4-FFF2-40B4-BE49-F238E27FC236}">
                <a16:creationId xmlns:a16="http://schemas.microsoft.com/office/drawing/2014/main" id="{DBEB85AD-35D5-48D1-BB3B-509CB29711D4}"/>
              </a:ext>
            </a:extLst>
          </p:cNvPr>
          <p:cNvGrpSpPr/>
          <p:nvPr/>
        </p:nvGrpSpPr>
        <p:grpSpPr>
          <a:xfrm>
            <a:off x="3718873" y="2983120"/>
            <a:ext cx="2751694" cy="1547653"/>
            <a:chOff x="4072379" y="3338992"/>
            <a:chExt cx="2751694" cy="1547653"/>
          </a:xfrm>
        </p:grpSpPr>
        <p:pic>
          <p:nvPicPr>
            <p:cNvPr id="12294" name="Picture 6" descr="analysis - In San Junipero, is there any significance as to why the bar is  named Tucker's? - Movies &amp; TV Stack Exchange">
              <a:extLst>
                <a:ext uri="{FF2B5EF4-FFF2-40B4-BE49-F238E27FC236}">
                  <a16:creationId xmlns:a16="http://schemas.microsoft.com/office/drawing/2014/main" id="{D47CA4CB-36B1-4545-BAAD-1F827591EB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66" r="10120"/>
            <a:stretch/>
          </p:blipFill>
          <p:spPr bwMode="auto">
            <a:xfrm>
              <a:off x="4072379" y="3338992"/>
              <a:ext cx="2751694" cy="154765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FD965A7-95FB-4873-BE17-A8EC0815C96F}"/>
                </a:ext>
              </a:extLst>
            </p:cNvPr>
            <p:cNvSpPr/>
            <p:nvPr/>
          </p:nvSpPr>
          <p:spPr>
            <a:xfrm>
              <a:off x="4072379" y="4621952"/>
              <a:ext cx="2751694" cy="264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Digital Immortality</a:t>
              </a:r>
            </a:p>
          </p:txBody>
        </p:sp>
      </p:grpSp>
      <p:grpSp>
        <p:nvGrpSpPr>
          <p:cNvPr id="13" name="Group 12">
            <a:extLst>
              <a:ext uri="{FF2B5EF4-FFF2-40B4-BE49-F238E27FC236}">
                <a16:creationId xmlns:a16="http://schemas.microsoft.com/office/drawing/2014/main" id="{E55637E3-CFDB-475F-8A2A-3A9908636F5A}"/>
              </a:ext>
            </a:extLst>
          </p:cNvPr>
          <p:cNvGrpSpPr/>
          <p:nvPr/>
        </p:nvGrpSpPr>
        <p:grpSpPr>
          <a:xfrm>
            <a:off x="6727341" y="3090017"/>
            <a:ext cx="1823922" cy="1913643"/>
            <a:chOff x="6727341" y="3090017"/>
            <a:chExt cx="1823922" cy="1913643"/>
          </a:xfrm>
        </p:grpSpPr>
        <p:pic>
          <p:nvPicPr>
            <p:cNvPr id="12296" name="Picture 8" descr="Brainstorm (1983) - Turner Classic Movies">
              <a:extLst>
                <a:ext uri="{FF2B5EF4-FFF2-40B4-BE49-F238E27FC236}">
                  <a16:creationId xmlns:a16="http://schemas.microsoft.com/office/drawing/2014/main" id="{EC92247C-95A5-4E08-A141-095F48C8E9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691" t="7148" r="25661"/>
            <a:stretch/>
          </p:blipFill>
          <p:spPr bwMode="auto">
            <a:xfrm>
              <a:off x="6727341" y="3090017"/>
              <a:ext cx="1823922" cy="191364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932546E-4C84-4C5A-B8C4-A39460653560}"/>
                </a:ext>
              </a:extLst>
            </p:cNvPr>
            <p:cNvSpPr/>
            <p:nvPr/>
          </p:nvSpPr>
          <p:spPr>
            <a:xfrm>
              <a:off x="6727341" y="4708064"/>
              <a:ext cx="1823922" cy="29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Thought Recording</a:t>
              </a:r>
            </a:p>
          </p:txBody>
        </p:sp>
      </p:grpSp>
    </p:spTree>
    <p:extLst>
      <p:ext uri="{BB962C8B-B14F-4D97-AF65-F5344CB8AC3E}">
        <p14:creationId xmlns:p14="http://schemas.microsoft.com/office/powerpoint/2010/main" val="1557087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3958E-9E47-4D8E-A3F1-1452BAD4C3E9}"/>
              </a:ext>
            </a:extLst>
          </p:cNvPr>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Past</a:t>
            </a:r>
            <a:endParaRPr lang="en-US" b="1" u="sng" dirty="0">
              <a:solidFill>
                <a:schemeClr val="tx1"/>
              </a:solidFill>
              <a:latin typeface="Miriam Libre" panose="00000500000000000000" pitchFamily="2" charset="-79"/>
              <a:cs typeface="Miriam Libre" panose="00000500000000000000" pitchFamily="2" charset="-79"/>
            </a:endParaRPr>
          </a:p>
          <a:p>
            <a:pPr algn="ctr"/>
            <a:r>
              <a:rPr lang="en-US" sz="1600" dirty="0">
                <a:solidFill>
                  <a:schemeClr val="tx1"/>
                </a:solidFill>
                <a:latin typeface="Miriam Libre" panose="00000500000000000000" pitchFamily="2" charset="-79"/>
                <a:cs typeface="Miriam Libre" panose="00000500000000000000" pitchFamily="2" charset="-79"/>
              </a:rPr>
              <a:t>Primitive computers, the internet, and other digital technology has impacted our culture, economy, and society</a:t>
            </a: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a:solidFill>
            <a:srgbClr val="A7E8FF"/>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Present</a:t>
            </a:r>
          </a:p>
          <a:p>
            <a:pPr algn="ctr"/>
            <a:r>
              <a:rPr lang="en-US" sz="1600" dirty="0">
                <a:solidFill>
                  <a:schemeClr val="tx1"/>
                </a:solidFill>
                <a:latin typeface="Miriam Libre" panose="00000500000000000000" pitchFamily="2" charset="-79"/>
                <a:cs typeface="Miriam Libre" panose="00000500000000000000" pitchFamily="2" charset="-79"/>
              </a:rPr>
              <a:t>Current computer technologies like smart phones, A.I., video calls, VR, and more continue to impact society</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a:solidFill>
            <a:schemeClr val="tx2">
              <a:lumMod val="60000"/>
              <a:lumOff val="40000"/>
            </a:schemeClr>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Future</a:t>
            </a:r>
          </a:p>
          <a:p>
            <a:pPr algn="ctr"/>
            <a:r>
              <a:rPr lang="en-US" sz="1600" dirty="0">
                <a:solidFill>
                  <a:schemeClr val="tx1"/>
                </a:solidFill>
                <a:latin typeface="Miriam Libre" panose="00000500000000000000" pitchFamily="2" charset="-79"/>
                <a:cs typeface="Miriam Libre" panose="00000500000000000000" pitchFamily="2" charset="-79"/>
              </a:rPr>
              <a:t>Emerging technologies </a:t>
            </a:r>
            <a:r>
              <a:rPr lang="en-US" sz="1600" i="1" dirty="0">
                <a:solidFill>
                  <a:schemeClr val="tx1"/>
                </a:solidFill>
                <a:latin typeface="Miriam Libre" panose="00000500000000000000" pitchFamily="2" charset="-79"/>
                <a:cs typeface="Miriam Libre" panose="00000500000000000000" pitchFamily="2" charset="-79"/>
              </a:rPr>
              <a:t>and</a:t>
            </a:r>
            <a:r>
              <a:rPr lang="en-US" sz="1600" dirty="0">
                <a:solidFill>
                  <a:schemeClr val="tx1"/>
                </a:solidFill>
                <a:latin typeface="Miriam Libre" panose="00000500000000000000" pitchFamily="2" charset="-79"/>
                <a:cs typeface="Miriam Libre" panose="00000500000000000000" pitchFamily="2" charset="-79"/>
              </a:rPr>
              <a:t> hypothetical technologies will have an impact on society as they evolve</a:t>
            </a: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Your Impact</a:t>
            </a:r>
          </a:p>
          <a:p>
            <a:pPr algn="ctr"/>
            <a:r>
              <a:rPr lang="en-US" sz="1600" dirty="0">
                <a:latin typeface="Miriam Libre" panose="00000500000000000000" pitchFamily="2" charset="-79"/>
                <a:cs typeface="Miriam Libre" panose="00000500000000000000" pitchFamily="2" charset="-79"/>
              </a:rPr>
              <a:t>As a member of Gen Z (aka a </a:t>
            </a:r>
            <a:r>
              <a:rPr lang="en-US" dirty="0">
                <a:latin typeface="Copperplate Gothic Bold" panose="020E0705020206020404" pitchFamily="34" charset="0"/>
                <a:cs typeface="Miriam Libre" panose="00000500000000000000" pitchFamily="2" charset="-79"/>
              </a:rPr>
              <a:t>Zoomer</a:t>
            </a:r>
            <a:r>
              <a:rPr lang="en-US" sz="1600" dirty="0">
                <a:latin typeface="Miriam Libre" panose="00000500000000000000" pitchFamily="2" charset="-79"/>
                <a:cs typeface="Miriam Libre" panose="00000500000000000000" pitchFamily="2" charset="-79"/>
              </a:rPr>
              <a:t>), </a:t>
            </a:r>
            <a:r>
              <a:rPr lang="en-US" sz="1600" i="1" dirty="0">
                <a:latin typeface="Miriam Libre" panose="00000500000000000000" pitchFamily="2" charset="-79"/>
                <a:cs typeface="Miriam Libre" panose="00000500000000000000" pitchFamily="2" charset="-79"/>
              </a:rPr>
              <a:t>you</a:t>
            </a:r>
            <a:r>
              <a:rPr lang="en-US" sz="1600" dirty="0">
                <a:latin typeface="Miriam Libre" panose="00000500000000000000" pitchFamily="2" charset="-79"/>
                <a:cs typeface="Miriam Libre" panose="00000500000000000000" pitchFamily="2" charset="-79"/>
              </a:rPr>
              <a:t> will have the opportunity to work with new technologies and shape the future of our world</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Hyland Hy-Tech Camp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Science Fiction v. Science Itself</a:t>
            </a:r>
          </a:p>
        </p:txBody>
      </p:sp>
      <p:pic>
        <p:nvPicPr>
          <p:cNvPr id="8" name="Picture 7">
            <a:extLst>
              <a:ext uri="{FF2B5EF4-FFF2-40B4-BE49-F238E27FC236}">
                <a16:creationId xmlns:a16="http://schemas.microsoft.com/office/drawing/2014/main" id="{62B0E73E-FCE4-4F67-9C01-2D7559EBBB0E}"/>
              </a:ext>
            </a:extLst>
          </p:cNvPr>
          <p:cNvPicPr>
            <a:picLocks noChangeAspect="1"/>
          </p:cNvPicPr>
          <p:nvPr/>
        </p:nvPicPr>
        <p:blipFill rotWithShape="1">
          <a:blip r:embed="rId3"/>
          <a:srcRect l="7020" t="9828" r="1502" b="9811"/>
          <a:stretch/>
        </p:blipFill>
        <p:spPr>
          <a:xfrm>
            <a:off x="847367" y="1486772"/>
            <a:ext cx="2660505" cy="1315844"/>
          </a:xfrm>
          <a:prstGeom prst="rect">
            <a:avLst/>
          </a:prstGeom>
          <a:ln w="19050">
            <a:solidFill>
              <a:srgbClr val="2050A1"/>
            </a:solidFill>
          </a:ln>
        </p:spPr>
      </p:pic>
      <p:pic>
        <p:nvPicPr>
          <p:cNvPr id="1030" name="Picture 6" descr="Automated transport 'could propel development forward', say World Bank  analysts">
            <a:extLst>
              <a:ext uri="{FF2B5EF4-FFF2-40B4-BE49-F238E27FC236}">
                <a16:creationId xmlns:a16="http://schemas.microsoft.com/office/drawing/2014/main" id="{9CE42E6F-112E-4269-940F-EC581D91885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74993" y="2986139"/>
            <a:ext cx="2665667" cy="1501659"/>
          </a:xfrm>
          <a:prstGeom prst="rect">
            <a:avLst/>
          </a:prstGeom>
          <a:noFill/>
          <a:ln w="19050">
            <a:solidFill>
              <a:srgbClr val="3E4444"/>
            </a:solidFill>
          </a:ln>
          <a:extLst>
            <a:ext uri="{909E8E84-426E-40DD-AFC4-6F175D3DCCD1}">
              <a14:hiddenFill xmlns:a14="http://schemas.microsoft.com/office/drawing/2010/main">
                <a:solidFill>
                  <a:srgbClr val="FFFFFF"/>
                </a:solidFill>
              </a14:hiddenFill>
            </a:ext>
          </a:extLst>
        </p:spPr>
      </p:pic>
      <p:pic>
        <p:nvPicPr>
          <p:cNvPr id="1032" name="Picture 8" descr="Theodore's relation to Samantha as a metaphor of film directing [23:37] |  Download Scientific Diagram">
            <a:extLst>
              <a:ext uri="{FF2B5EF4-FFF2-40B4-BE49-F238E27FC236}">
                <a16:creationId xmlns:a16="http://schemas.microsoft.com/office/drawing/2014/main" id="{23250AAE-BC81-45C2-A3FB-5CCA9EEEFA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4" b="6359"/>
          <a:stretch/>
        </p:blipFill>
        <p:spPr bwMode="auto">
          <a:xfrm>
            <a:off x="3973449" y="1371754"/>
            <a:ext cx="1838209" cy="1639073"/>
          </a:xfrm>
          <a:prstGeom prst="rect">
            <a:avLst/>
          </a:prstGeom>
          <a:noFill/>
          <a:ln w="19050">
            <a:solidFill>
              <a:srgbClr val="926F61"/>
            </a:solidFill>
          </a:ln>
          <a:extLst>
            <a:ext uri="{909E8E84-426E-40DD-AFC4-6F175D3DCCD1}">
              <a14:hiddenFill xmlns:a14="http://schemas.microsoft.com/office/drawing/2010/main">
                <a:solidFill>
                  <a:srgbClr val="FFFFFF"/>
                </a:solidFill>
              </a14:hiddenFill>
            </a:ext>
          </a:extLst>
        </p:spPr>
      </p:pic>
      <p:pic>
        <p:nvPicPr>
          <p:cNvPr id="1034" name="Picture 10" descr="Johnny Mnemonic - EricDSnider.com">
            <a:extLst>
              <a:ext uri="{FF2B5EF4-FFF2-40B4-BE49-F238E27FC236}">
                <a16:creationId xmlns:a16="http://schemas.microsoft.com/office/drawing/2014/main" id="{D62D9CB6-DF86-4347-920B-8B719B319B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61" t="2982" r="22561" b="24299"/>
          <a:stretch/>
        </p:blipFill>
        <p:spPr bwMode="auto">
          <a:xfrm>
            <a:off x="4356964" y="3202496"/>
            <a:ext cx="1788982" cy="1285302"/>
          </a:xfrm>
          <a:prstGeom prst="rect">
            <a:avLst/>
          </a:prstGeom>
          <a:noFill/>
          <a:ln w="19050">
            <a:solidFill>
              <a:srgbClr val="C49BFE"/>
            </a:solidFill>
          </a:ln>
          <a:extLst>
            <a:ext uri="{909E8E84-426E-40DD-AFC4-6F175D3DCCD1}">
              <a14:hiddenFill xmlns:a14="http://schemas.microsoft.com/office/drawing/2010/main">
                <a:solidFill>
                  <a:srgbClr val="FFFFFF"/>
                </a:solidFill>
              </a14:hiddenFill>
            </a:ext>
          </a:extLst>
        </p:spPr>
      </p:pic>
      <p:pic>
        <p:nvPicPr>
          <p:cNvPr id="1040" name="Picture 16" descr="2001: A Space Odyssey' Is Still the 'Ultimate Trip' - The New York Times">
            <a:extLst>
              <a:ext uri="{FF2B5EF4-FFF2-40B4-BE49-F238E27FC236}">
                <a16:creationId xmlns:a16="http://schemas.microsoft.com/office/drawing/2014/main" id="{8E0D0EE6-23D5-4891-8BEA-C6B2F4A2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233" y="1533857"/>
            <a:ext cx="1943767" cy="2953941"/>
          </a:xfrm>
          <a:prstGeom prst="rect">
            <a:avLst/>
          </a:prstGeom>
          <a:noFill/>
          <a:ln w="19050">
            <a:solidFill>
              <a:srgbClr val="A93E2D"/>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9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 calcmode="lin" valueType="num">
                                      <p:cBhvr>
                                        <p:cTn id="14" dur="500" fill="hold"/>
                                        <p:tgtEl>
                                          <p:spTgt spid="1030"/>
                                        </p:tgtEl>
                                        <p:attrNameLst>
                                          <p:attrName>ppt_w</p:attrName>
                                        </p:attrNameLst>
                                      </p:cBhvr>
                                      <p:tavLst>
                                        <p:tav tm="0">
                                          <p:val>
                                            <p:fltVal val="0"/>
                                          </p:val>
                                        </p:tav>
                                        <p:tav tm="100000">
                                          <p:val>
                                            <p:strVal val="#ppt_w"/>
                                          </p:val>
                                        </p:tav>
                                      </p:tavLst>
                                    </p:anim>
                                    <p:anim calcmode="lin" valueType="num">
                                      <p:cBhvr>
                                        <p:cTn id="15" dur="500" fill="hold"/>
                                        <p:tgtEl>
                                          <p:spTgt spid="1030"/>
                                        </p:tgtEl>
                                        <p:attrNameLst>
                                          <p:attrName>ppt_h</p:attrName>
                                        </p:attrNameLst>
                                      </p:cBhvr>
                                      <p:tavLst>
                                        <p:tav tm="0">
                                          <p:val>
                                            <p:fltVal val="0"/>
                                          </p:val>
                                        </p:tav>
                                        <p:tav tm="100000">
                                          <p:val>
                                            <p:strVal val="#ppt_h"/>
                                          </p:val>
                                        </p:tav>
                                      </p:tavLst>
                                    </p:anim>
                                    <p:animEffect transition="in" filter="fad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 calcmode="lin" valueType="num">
                                      <p:cBhvr>
                                        <p:cTn id="21" dur="500" fill="hold"/>
                                        <p:tgtEl>
                                          <p:spTgt spid="1032"/>
                                        </p:tgtEl>
                                        <p:attrNameLst>
                                          <p:attrName>ppt_w</p:attrName>
                                        </p:attrNameLst>
                                      </p:cBhvr>
                                      <p:tavLst>
                                        <p:tav tm="0">
                                          <p:val>
                                            <p:fltVal val="0"/>
                                          </p:val>
                                        </p:tav>
                                        <p:tav tm="100000">
                                          <p:val>
                                            <p:strVal val="#ppt_w"/>
                                          </p:val>
                                        </p:tav>
                                      </p:tavLst>
                                    </p:anim>
                                    <p:anim calcmode="lin" valueType="num">
                                      <p:cBhvr>
                                        <p:cTn id="22" dur="500" fill="hold"/>
                                        <p:tgtEl>
                                          <p:spTgt spid="1032"/>
                                        </p:tgtEl>
                                        <p:attrNameLst>
                                          <p:attrName>ppt_h</p:attrName>
                                        </p:attrNameLst>
                                      </p:cBhvr>
                                      <p:tavLst>
                                        <p:tav tm="0">
                                          <p:val>
                                            <p:fltVal val="0"/>
                                          </p:val>
                                        </p:tav>
                                        <p:tav tm="100000">
                                          <p:val>
                                            <p:strVal val="#ppt_h"/>
                                          </p:val>
                                        </p:tav>
                                      </p:tavLst>
                                    </p:anim>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anim calcmode="lin" valueType="num">
                                      <p:cBhvr>
                                        <p:cTn id="28" dur="500" fill="hold"/>
                                        <p:tgtEl>
                                          <p:spTgt spid="1034"/>
                                        </p:tgtEl>
                                        <p:attrNameLst>
                                          <p:attrName>ppt_w</p:attrName>
                                        </p:attrNameLst>
                                      </p:cBhvr>
                                      <p:tavLst>
                                        <p:tav tm="0">
                                          <p:val>
                                            <p:fltVal val="0"/>
                                          </p:val>
                                        </p:tav>
                                        <p:tav tm="100000">
                                          <p:val>
                                            <p:strVal val="#ppt_w"/>
                                          </p:val>
                                        </p:tav>
                                      </p:tavLst>
                                    </p:anim>
                                    <p:anim calcmode="lin" valueType="num">
                                      <p:cBhvr>
                                        <p:cTn id="29" dur="500" fill="hold"/>
                                        <p:tgtEl>
                                          <p:spTgt spid="1034"/>
                                        </p:tgtEl>
                                        <p:attrNameLst>
                                          <p:attrName>ppt_h</p:attrName>
                                        </p:attrNameLst>
                                      </p:cBhvr>
                                      <p:tavLst>
                                        <p:tav tm="0">
                                          <p:val>
                                            <p:fltVal val="0"/>
                                          </p:val>
                                        </p:tav>
                                        <p:tav tm="100000">
                                          <p:val>
                                            <p:strVal val="#ppt_h"/>
                                          </p:val>
                                        </p:tav>
                                      </p:tavLst>
                                    </p:anim>
                                    <p:animEffect transition="in" filter="fade">
                                      <p:cBhvr>
                                        <p:cTn id="30" dur="500"/>
                                        <p:tgtEl>
                                          <p:spTgt spid="10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40"/>
                                        </p:tgtEl>
                                        <p:attrNameLst>
                                          <p:attrName>style.visibility</p:attrName>
                                        </p:attrNameLst>
                                      </p:cBhvr>
                                      <p:to>
                                        <p:strVal val="visible"/>
                                      </p:to>
                                    </p:set>
                                    <p:anim calcmode="lin" valueType="num">
                                      <p:cBhvr>
                                        <p:cTn id="35" dur="500" fill="hold"/>
                                        <p:tgtEl>
                                          <p:spTgt spid="1040"/>
                                        </p:tgtEl>
                                        <p:attrNameLst>
                                          <p:attrName>ppt_w</p:attrName>
                                        </p:attrNameLst>
                                      </p:cBhvr>
                                      <p:tavLst>
                                        <p:tav tm="0">
                                          <p:val>
                                            <p:fltVal val="0"/>
                                          </p:val>
                                        </p:tav>
                                        <p:tav tm="100000">
                                          <p:val>
                                            <p:strVal val="#ppt_w"/>
                                          </p:val>
                                        </p:tav>
                                      </p:tavLst>
                                    </p:anim>
                                    <p:anim calcmode="lin" valueType="num">
                                      <p:cBhvr>
                                        <p:cTn id="36" dur="500" fill="hold"/>
                                        <p:tgtEl>
                                          <p:spTgt spid="1040"/>
                                        </p:tgtEl>
                                        <p:attrNameLst>
                                          <p:attrName>ppt_h</p:attrName>
                                        </p:attrNameLst>
                                      </p:cBhvr>
                                      <p:tavLst>
                                        <p:tav tm="0">
                                          <p:val>
                                            <p:fltVal val="0"/>
                                          </p:val>
                                        </p:tav>
                                        <p:tav tm="100000">
                                          <p:val>
                                            <p:strVal val="#ppt_h"/>
                                          </p:val>
                                        </p:tav>
                                      </p:tavLst>
                                    </p:anim>
                                    <p:animEffect transition="in" filter="fade">
                                      <p:cBhvr>
                                        <p:cTn id="3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Camp Agenda</a:t>
            </a:r>
          </a:p>
        </p:txBody>
      </p:sp>
      <p:grpSp>
        <p:nvGrpSpPr>
          <p:cNvPr id="7" name="Group 6">
            <a:extLst>
              <a:ext uri="{FF2B5EF4-FFF2-40B4-BE49-F238E27FC236}">
                <a16:creationId xmlns:a16="http://schemas.microsoft.com/office/drawing/2014/main" id="{AC43BA95-4198-4C41-BC2A-94E531548C4D}"/>
              </a:ext>
            </a:extLst>
          </p:cNvPr>
          <p:cNvGrpSpPr/>
          <p:nvPr/>
        </p:nvGrpSpPr>
        <p:grpSpPr>
          <a:xfrm>
            <a:off x="645460" y="1382751"/>
            <a:ext cx="2432278" cy="3152078"/>
            <a:chOff x="645460" y="1382751"/>
            <a:chExt cx="2432278" cy="3152078"/>
          </a:xfrm>
        </p:grpSpPr>
        <p:sp>
          <p:nvSpPr>
            <p:cNvPr id="5" name="Rectangle 4">
              <a:extLst>
                <a:ext uri="{FF2B5EF4-FFF2-40B4-BE49-F238E27FC236}">
                  <a16:creationId xmlns:a16="http://schemas.microsoft.com/office/drawing/2014/main" id="{31C0F458-B9F7-435D-95D5-F2B210E8675F}"/>
                </a:ext>
              </a:extLst>
            </p:cNvPr>
            <p:cNvSpPr/>
            <p:nvPr/>
          </p:nvSpPr>
          <p:spPr>
            <a:xfrm>
              <a:off x="645460" y="1382751"/>
              <a:ext cx="2432278" cy="3152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Past</a:t>
              </a:r>
              <a:endParaRPr lang="en-US" u="sng" dirty="0">
                <a:solidFill>
                  <a:schemeClr val="tx1"/>
                </a:solidFill>
                <a:latin typeface="Miriam Libre" panose="00000500000000000000" pitchFamily="2" charset="-79"/>
                <a:cs typeface="Miriam Libre" panose="00000500000000000000" pitchFamily="2" charset="-79"/>
              </a:endParaRPr>
            </a:p>
            <a:p>
              <a:pPr algn="ctr"/>
              <a:r>
                <a:rPr lang="en-US" i="1" dirty="0">
                  <a:solidFill>
                    <a:schemeClr val="tx1"/>
                  </a:solidFill>
                  <a:latin typeface="Miriam Libre" panose="00000500000000000000" pitchFamily="2" charset="-79"/>
                  <a:cs typeface="Miriam Libre" panose="00000500000000000000" pitchFamily="2" charset="-79"/>
                </a:rPr>
                <a:t>How did we get here?</a:t>
              </a:r>
            </a:p>
            <a:p>
              <a:pPr marL="285750" indent="-285750">
                <a:buFont typeface="Arial" panose="020B0604020202020204" pitchFamily="34" charset="0"/>
                <a:buChar char="•"/>
              </a:pP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have computers and other technologies had an impact on society throughout history?</a:t>
              </a:r>
            </a:p>
          </p:txBody>
        </p:sp>
        <p:pic>
          <p:nvPicPr>
            <p:cNvPr id="2050" name="Picture 2" descr="A brief history of IT in the banking industry - BNP Paribas">
              <a:extLst>
                <a:ext uri="{FF2B5EF4-FFF2-40B4-BE49-F238E27FC236}">
                  <a16:creationId xmlns:a16="http://schemas.microsoft.com/office/drawing/2014/main" id="{83B040C6-E931-4447-BD15-36CFB3323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06" y="3123888"/>
              <a:ext cx="2304585" cy="1315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9500776-CFF4-4555-810B-045A9EA1621E}"/>
              </a:ext>
            </a:extLst>
          </p:cNvPr>
          <p:cNvGrpSpPr/>
          <p:nvPr/>
        </p:nvGrpSpPr>
        <p:grpSpPr>
          <a:xfrm>
            <a:off x="3266652" y="1382751"/>
            <a:ext cx="2506618" cy="3152078"/>
            <a:chOff x="3266652" y="1382751"/>
            <a:chExt cx="2506618" cy="3152078"/>
          </a:xfrm>
        </p:grpSpPr>
        <p:sp>
          <p:nvSpPr>
            <p:cNvPr id="10" name="Rectangle 9">
              <a:extLst>
                <a:ext uri="{FF2B5EF4-FFF2-40B4-BE49-F238E27FC236}">
                  <a16:creationId xmlns:a16="http://schemas.microsoft.com/office/drawing/2014/main" id="{F7B8375A-52B5-41DB-90AF-9F39A07C0319}"/>
                </a:ext>
              </a:extLst>
            </p:cNvPr>
            <p:cNvSpPr/>
            <p:nvPr/>
          </p:nvSpPr>
          <p:spPr>
            <a:xfrm>
              <a:off x="3266652" y="1382751"/>
              <a:ext cx="2506618" cy="3152078"/>
            </a:xfrm>
            <a:prstGeom prst="rect">
              <a:avLst/>
            </a:prstGeom>
            <a:solidFill>
              <a:srgbClr val="A7E8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u="sng" dirty="0">
                <a:solidFill>
                  <a:schemeClr val="tx1"/>
                </a:solidFill>
                <a:latin typeface="Miriam Libre" panose="00000500000000000000" pitchFamily="2" charset="-79"/>
                <a:cs typeface="Miriam Libre" panose="00000500000000000000" pitchFamily="2" charset="-79"/>
              </a:endParaRPr>
            </a:p>
            <a:p>
              <a:pPr algn="ctr"/>
              <a:r>
                <a:rPr lang="en-US" sz="2400" u="sng" dirty="0">
                  <a:solidFill>
                    <a:schemeClr val="tx1"/>
                  </a:solidFill>
                  <a:latin typeface="Miriam Libre" panose="00000500000000000000" pitchFamily="2" charset="-79"/>
                  <a:cs typeface="Miriam Libre" panose="00000500000000000000" pitchFamily="2" charset="-79"/>
                </a:rPr>
                <a:t>Present</a:t>
              </a:r>
            </a:p>
            <a:p>
              <a:pPr algn="ctr"/>
              <a:r>
                <a:rPr lang="en-US" i="1" dirty="0">
                  <a:solidFill>
                    <a:schemeClr val="tx1"/>
                  </a:solidFill>
                  <a:latin typeface="Miriam Libre" panose="00000500000000000000" pitchFamily="2" charset="-79"/>
                  <a:cs typeface="Miriam Libre" panose="00000500000000000000" pitchFamily="2" charset="-79"/>
                </a:rPr>
                <a:t>Where are we exactly?</a:t>
              </a:r>
            </a:p>
            <a:p>
              <a:pPr algn="ct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computer technologies are currently having an impact on society?</a:t>
              </a:r>
            </a:p>
          </p:txBody>
        </p:sp>
        <p:pic>
          <p:nvPicPr>
            <p:cNvPr id="2054" name="Picture 6" descr="Review: Living with Samsung's Family Hub smart fridge">
              <a:extLst>
                <a:ext uri="{FF2B5EF4-FFF2-40B4-BE49-F238E27FC236}">
                  <a16:creationId xmlns:a16="http://schemas.microsoft.com/office/drawing/2014/main" id="{B5CAA1DC-351A-4DA6-93EC-E2DA83AE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339" y="1503723"/>
              <a:ext cx="2193243" cy="12355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AutoShape 8" descr="Blade Runner: Special Photographic Effects - The American Society of  Cinematographers">
            <a:extLst>
              <a:ext uri="{FF2B5EF4-FFF2-40B4-BE49-F238E27FC236}">
                <a16:creationId xmlns:a16="http://schemas.microsoft.com/office/drawing/2014/main" id="{651B7896-F4D1-4656-A989-94B160D8CAC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FA2AC69F-A2A7-4B6E-A110-73098AD6342A}"/>
              </a:ext>
            </a:extLst>
          </p:cNvPr>
          <p:cNvGrpSpPr/>
          <p:nvPr/>
        </p:nvGrpSpPr>
        <p:grpSpPr>
          <a:xfrm>
            <a:off x="5991922" y="1382751"/>
            <a:ext cx="2506618" cy="3152078"/>
            <a:chOff x="5991922" y="1382751"/>
            <a:chExt cx="2506618" cy="3152078"/>
          </a:xfrm>
        </p:grpSpPr>
        <p:sp>
          <p:nvSpPr>
            <p:cNvPr id="11" name="Rectangle 10">
              <a:extLst>
                <a:ext uri="{FF2B5EF4-FFF2-40B4-BE49-F238E27FC236}">
                  <a16:creationId xmlns:a16="http://schemas.microsoft.com/office/drawing/2014/main" id="{61DD9AAE-0B24-4685-AB0F-393E5B7BCEF3}"/>
                </a:ext>
              </a:extLst>
            </p:cNvPr>
            <p:cNvSpPr/>
            <p:nvPr/>
          </p:nvSpPr>
          <p:spPr>
            <a:xfrm>
              <a:off x="5991922" y="1382751"/>
              <a:ext cx="2506618" cy="3152078"/>
            </a:xfrm>
            <a:prstGeom prst="rect">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Future</a:t>
              </a:r>
            </a:p>
            <a:p>
              <a:pPr algn="ctr"/>
              <a:r>
                <a:rPr lang="en-US" i="1" dirty="0">
                  <a:solidFill>
                    <a:schemeClr val="tx1"/>
                  </a:solidFill>
                  <a:latin typeface="Miriam Libre" panose="00000500000000000000" pitchFamily="2" charset="-79"/>
                  <a:cs typeface="Miriam Libre" panose="00000500000000000000" pitchFamily="2" charset="-79"/>
                </a:rPr>
                <a:t>Where are we going?</a:t>
              </a:r>
            </a:p>
            <a:p>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will emerging technologies enter the mainstream?</a:t>
              </a:r>
            </a:p>
            <a:p>
              <a:endParaRPr lang="en-US"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hypothetical technologies could become a reality?</a:t>
              </a:r>
            </a:p>
          </p:txBody>
        </p:sp>
        <p:pic>
          <p:nvPicPr>
            <p:cNvPr id="13" name="Picture 12">
              <a:extLst>
                <a:ext uri="{FF2B5EF4-FFF2-40B4-BE49-F238E27FC236}">
                  <a16:creationId xmlns:a16="http://schemas.microsoft.com/office/drawing/2014/main" id="{0BB164E7-38E8-4565-9662-CE3931636104}"/>
                </a:ext>
              </a:extLst>
            </p:cNvPr>
            <p:cNvPicPr>
              <a:picLocks noChangeAspect="1"/>
            </p:cNvPicPr>
            <p:nvPr/>
          </p:nvPicPr>
          <p:blipFill>
            <a:blip r:embed="rId5"/>
            <a:stretch>
              <a:fillRect/>
            </a:stretch>
          </p:blipFill>
          <p:spPr>
            <a:xfrm>
              <a:off x="6219319" y="3731941"/>
              <a:ext cx="2040231" cy="706997"/>
            </a:xfrm>
            <a:prstGeom prst="rect">
              <a:avLst/>
            </a:prstGeom>
          </p:spPr>
        </p:pic>
      </p:grpSp>
    </p:spTree>
    <p:extLst>
      <p:ext uri="{BB962C8B-B14F-4D97-AF65-F5344CB8AC3E}">
        <p14:creationId xmlns:p14="http://schemas.microsoft.com/office/powerpoint/2010/main" val="2448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a:xfrm>
            <a:off x="720000" y="1138400"/>
            <a:ext cx="6297834" cy="2004000"/>
          </a:xfrm>
        </p:spPr>
        <p:txBody>
          <a:bodyPr/>
          <a:lstStyle/>
          <a:p>
            <a:br>
              <a:rPr lang="en-US" sz="6000" b="0" dirty="0"/>
            </a:br>
            <a:r>
              <a:rPr lang="en-US" sz="6000" b="0" dirty="0"/>
              <a:t>in </a:t>
            </a:r>
            <a:r>
              <a:rPr lang="en-US" sz="6000" dirty="0">
                <a:solidFill>
                  <a:schemeClr val="accent1">
                    <a:lumMod val="50000"/>
                  </a:schemeClr>
                </a:solidFill>
              </a:rPr>
              <a:t>History</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a:xfrm>
            <a:off x="587298" y="3907725"/>
            <a:ext cx="4467922" cy="451500"/>
          </a:xfrm>
        </p:spPr>
        <p:txBody>
          <a:bodyPr/>
          <a:lstStyle/>
          <a:p>
            <a:r>
              <a:rPr lang="en-US" dirty="0"/>
              <a:t>How have computers had an impact on us?</a:t>
            </a:r>
          </a:p>
        </p:txBody>
      </p:sp>
      <p:sp>
        <p:nvSpPr>
          <p:cNvPr id="4" name="Title 1">
            <a:extLst>
              <a:ext uri="{FF2B5EF4-FFF2-40B4-BE49-F238E27FC236}">
                <a16:creationId xmlns:a16="http://schemas.microsoft.com/office/drawing/2014/main" id="{FF50AB01-E771-48EF-B5D3-A0EC51D35F25}"/>
              </a:ext>
            </a:extLst>
          </p:cNvPr>
          <p:cNvSpPr txBox="1">
            <a:spLocks/>
          </p:cNvSpPr>
          <p:nvPr/>
        </p:nvSpPr>
        <p:spPr>
          <a:xfrm>
            <a:off x="720000" y="1138400"/>
            <a:ext cx="6297834" cy="10918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chemeClr val="accent1">
                  <a:lumMod val="50000"/>
                </a:schemeClr>
              </a:solidFill>
            </a:endParaRP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BM launches four new cloud data centres in America">
            <a:extLst>
              <a:ext uri="{FF2B5EF4-FFF2-40B4-BE49-F238E27FC236}">
                <a16:creationId xmlns:a16="http://schemas.microsoft.com/office/drawing/2014/main" id="{890ECC99-DB2F-4F40-9952-5FA7912C8B8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216" t="1277" r="145" b="-18"/>
          <a:stretch/>
        </p:blipFill>
        <p:spPr bwMode="auto">
          <a:xfrm>
            <a:off x="495300" y="1282816"/>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a:xfrm>
            <a:off x="720000" y="445025"/>
            <a:ext cx="3301873" cy="572700"/>
          </a:xfrm>
        </p:spPr>
        <p:txBody>
          <a:bodyPr/>
          <a:lstStyle/>
          <a:p>
            <a:r>
              <a:rPr lang="en-US" dirty="0"/>
              <a:t>Early Days of</a:t>
            </a:r>
          </a:p>
        </p:txBody>
      </p:sp>
      <p:pic>
        <p:nvPicPr>
          <p:cNvPr id="5" name="Picture 2" descr="IBM launches four new cloud data centres in America">
            <a:extLst>
              <a:ext uri="{FF2B5EF4-FFF2-40B4-BE49-F238E27FC236}">
                <a16:creationId xmlns:a16="http://schemas.microsoft.com/office/drawing/2014/main" id="{F7408941-0DAC-43CD-8C7A-810FB7F64F7E}"/>
              </a:ext>
            </a:extLst>
          </p:cNvPr>
          <p:cNvPicPr>
            <a:picLocks noChangeAspect="1" noChangeArrowheads="1"/>
          </p:cNvPicPr>
          <p:nvPr/>
        </p:nvPicPr>
        <p:blipFill rotWithShape="1">
          <a:blip r:embed="rId4">
            <a:alphaModFix/>
            <a:lum bright="70000" contrast="-70000"/>
            <a:extLst>
              <a:ext uri="{BEBA8EAE-BF5A-486C-A8C5-ECC9F3942E4B}">
                <a14:imgProps xmlns:a14="http://schemas.microsoft.com/office/drawing/2010/main">
                  <a14:imgLayer r:embed="rId5">
                    <a14:imgEffect>
                      <a14:colorTemperature colorTemp="1878"/>
                    </a14:imgEffect>
                    <a14:imgEffect>
                      <a14:saturation sat="0"/>
                    </a14:imgEffect>
                  </a14:imgLayer>
                </a14:imgProps>
              </a:ext>
              <a:ext uri="{28A0092B-C50C-407E-A947-70E740481C1C}">
                <a14:useLocalDpi xmlns:a14="http://schemas.microsoft.com/office/drawing/2010/main" val="0"/>
              </a:ext>
            </a:extLst>
          </a:blip>
          <a:srcRect l="5216" t="1277" r="145" b="-18"/>
          <a:stretch/>
        </p:blipFill>
        <p:spPr bwMode="auto">
          <a:xfrm>
            <a:off x="495300" y="1282817"/>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2ADC5D-6CD8-4838-9245-85149FA349B6}"/>
              </a:ext>
            </a:extLst>
          </p:cNvPr>
          <p:cNvSpPr/>
          <p:nvPr/>
        </p:nvSpPr>
        <p:spPr>
          <a:xfrm>
            <a:off x="571500" y="1352550"/>
            <a:ext cx="8010525" cy="1870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Giant, complex </a:t>
            </a:r>
            <a:r>
              <a:rPr lang="en-US" sz="2800" b="1" dirty="0">
                <a:solidFill>
                  <a:schemeClr val="tx1"/>
                </a:solidFill>
                <a:latin typeface="Miriam Libre" panose="00000500000000000000" pitchFamily="2" charset="-79"/>
                <a:cs typeface="Miriam Libre" panose="00000500000000000000" pitchFamily="2" charset="-79"/>
              </a:rPr>
              <a:t>calculators</a:t>
            </a:r>
            <a:r>
              <a:rPr lang="en-US" sz="2800" dirty="0">
                <a:solidFill>
                  <a:schemeClr val="tx1"/>
                </a:solidFill>
                <a:latin typeface="Miriam Libre" panose="00000500000000000000" pitchFamily="2" charset="-79"/>
                <a:cs typeface="Miriam Libre" panose="00000500000000000000" pitchFamily="2" charset="-79"/>
              </a:rPr>
              <a:t> for science</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Various </a:t>
            </a:r>
            <a:r>
              <a:rPr lang="en-US" sz="2800" b="1" dirty="0">
                <a:solidFill>
                  <a:schemeClr val="tx1"/>
                </a:solidFill>
                <a:latin typeface="Miriam Libre" panose="00000500000000000000" pitchFamily="2" charset="-79"/>
                <a:cs typeface="Miriam Libre" panose="00000500000000000000" pitchFamily="2" charset="-79"/>
              </a:rPr>
              <a:t>military</a:t>
            </a:r>
            <a:r>
              <a:rPr lang="en-US" sz="2800" dirty="0">
                <a:solidFill>
                  <a:schemeClr val="tx1"/>
                </a:solidFill>
                <a:latin typeface="Miriam Libre" panose="00000500000000000000" pitchFamily="2" charset="-79"/>
                <a:cs typeface="Miriam Libre" panose="00000500000000000000" pitchFamily="2" charset="-79"/>
              </a:rPr>
              <a:t> and </a:t>
            </a:r>
            <a:r>
              <a:rPr lang="en-US" sz="2800" b="1" dirty="0">
                <a:solidFill>
                  <a:schemeClr val="tx1"/>
                </a:solidFill>
                <a:latin typeface="Miriam Libre" panose="00000500000000000000" pitchFamily="2" charset="-79"/>
                <a:cs typeface="Miriam Libre" panose="00000500000000000000" pitchFamily="2" charset="-79"/>
              </a:rPr>
              <a:t>academic</a:t>
            </a:r>
            <a:r>
              <a:rPr lang="en-US" sz="2800" dirty="0">
                <a:solidFill>
                  <a:schemeClr val="tx1"/>
                </a:solidFill>
                <a:latin typeface="Miriam Libre" panose="00000500000000000000" pitchFamily="2" charset="-79"/>
                <a:cs typeface="Miriam Libre" panose="00000500000000000000" pitchFamily="2" charset="-79"/>
              </a:rPr>
              <a:t> applications – research and codebreaking</a:t>
            </a:r>
          </a:p>
        </p:txBody>
      </p:sp>
      <p:sp>
        <p:nvSpPr>
          <p:cNvPr id="7" name="Title 1">
            <a:extLst>
              <a:ext uri="{FF2B5EF4-FFF2-40B4-BE49-F238E27FC236}">
                <a16:creationId xmlns:a16="http://schemas.microsoft.com/office/drawing/2014/main" id="{A6DCC784-D497-4341-BBAB-92073126E8BD}"/>
              </a:ext>
            </a:extLst>
          </p:cNvPr>
          <p:cNvSpPr txBox="1">
            <a:spLocks/>
          </p:cNvSpPr>
          <p:nvPr/>
        </p:nvSpPr>
        <p:spPr>
          <a:xfrm>
            <a:off x="3916683" y="479105"/>
            <a:ext cx="2952468" cy="57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b="0" dirty="0"/>
              <a:t>Computers</a:t>
            </a:r>
            <a:endParaRPr lang="en-US" sz="2800" dirty="0">
              <a:solidFill>
                <a:schemeClr val="accent1">
                  <a:lumMod val="50000"/>
                </a:schemeClr>
              </a:solidFill>
            </a:endParaRPr>
          </a:p>
        </p:txBody>
      </p:sp>
      <p:sp>
        <p:nvSpPr>
          <p:cNvPr id="8" name="Rectangle 7">
            <a:extLst>
              <a:ext uri="{FF2B5EF4-FFF2-40B4-BE49-F238E27FC236}">
                <a16:creationId xmlns:a16="http://schemas.microsoft.com/office/drawing/2014/main" id="{31AAC7AB-8652-4C01-83F7-D5DC5793C877}"/>
              </a:ext>
            </a:extLst>
          </p:cNvPr>
          <p:cNvSpPr/>
          <p:nvPr/>
        </p:nvSpPr>
        <p:spPr>
          <a:xfrm>
            <a:off x="720000" y="3293224"/>
            <a:ext cx="5486400" cy="114111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2400" b="1" dirty="0">
                <a:solidFill>
                  <a:schemeClr val="bg2">
                    <a:lumMod val="75000"/>
                  </a:schemeClr>
                </a:solidFill>
                <a:latin typeface="Miriam Libre" panose="00000500000000000000" pitchFamily="2" charset="-79"/>
                <a:cs typeface="Miriam Libre" panose="00000500000000000000" pitchFamily="2" charset="-79"/>
              </a:rPr>
              <a:t>"There is no reason anyone would want a computer in their home.“</a:t>
            </a:r>
            <a:endParaRPr lang="en-US" sz="1200" b="1" dirty="0">
              <a:solidFill>
                <a:schemeClr val="bg2">
                  <a:lumMod val="75000"/>
                </a:schemeClr>
              </a:solidFill>
              <a:latin typeface="Miriam Libre" panose="00000500000000000000" pitchFamily="2" charset="-79"/>
              <a:cs typeface="Miriam Libre" panose="00000500000000000000" pitchFamily="2" charset="-79"/>
            </a:endParaRPr>
          </a:p>
        </p:txBody>
      </p:sp>
      <p:sp>
        <p:nvSpPr>
          <p:cNvPr id="11" name="Rectangle 10">
            <a:extLst>
              <a:ext uri="{FF2B5EF4-FFF2-40B4-BE49-F238E27FC236}">
                <a16:creationId xmlns:a16="http://schemas.microsoft.com/office/drawing/2014/main" id="{58FA3FA4-B74F-4151-885A-498D91C6C796}"/>
              </a:ext>
            </a:extLst>
          </p:cNvPr>
          <p:cNvSpPr/>
          <p:nvPr/>
        </p:nvSpPr>
        <p:spPr>
          <a:xfrm>
            <a:off x="6363363" y="3293224"/>
            <a:ext cx="2024261" cy="114111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2000" dirty="0">
                <a:solidFill>
                  <a:schemeClr val="tx1"/>
                </a:solidFill>
                <a:latin typeface="Krona One" panose="020B0604020202020204" charset="0"/>
                <a:cs typeface="Miriam Libre" panose="00000500000000000000" pitchFamily="2" charset="-79"/>
              </a:rPr>
              <a:t>Ken Olson</a:t>
            </a:r>
            <a:endParaRPr lang="en-US" sz="1100" dirty="0">
              <a:solidFill>
                <a:schemeClr val="tx1"/>
              </a:solidFill>
              <a:latin typeface="Krona One" panose="020B0604020202020204" charset="0"/>
              <a:cs typeface="Miriam Libre" panose="00000500000000000000" pitchFamily="2" charset="-79"/>
            </a:endParaRPr>
          </a:p>
        </p:txBody>
      </p:sp>
      <p:sp>
        <p:nvSpPr>
          <p:cNvPr id="10" name="TextBox 9">
            <a:extLst>
              <a:ext uri="{FF2B5EF4-FFF2-40B4-BE49-F238E27FC236}">
                <a16:creationId xmlns:a16="http://schemas.microsoft.com/office/drawing/2014/main" id="{8970DBAE-1675-41F5-BA9D-9D89A29275BE}"/>
              </a:ext>
            </a:extLst>
          </p:cNvPr>
          <p:cNvSpPr txBox="1"/>
          <p:nvPr/>
        </p:nvSpPr>
        <p:spPr>
          <a:xfrm>
            <a:off x="6363363" y="3863781"/>
            <a:ext cx="2024261" cy="461665"/>
          </a:xfrm>
          <a:prstGeom prst="rect">
            <a:avLst/>
          </a:prstGeom>
          <a:noFill/>
        </p:spPr>
        <p:txBody>
          <a:bodyPr wrap="square">
            <a:spAutoFit/>
          </a:bodyPr>
          <a:lstStyle/>
          <a:p>
            <a:pPr algn="ctr"/>
            <a:r>
              <a:rPr lang="en-US" sz="2400" dirty="0">
                <a:latin typeface="Krona One" panose="020B0604020202020204" charset="0"/>
                <a:cs typeface="Miriam Libre" panose="00000500000000000000" pitchFamily="2" charset="-79"/>
              </a:rPr>
              <a:t>1977</a:t>
            </a:r>
            <a:endParaRPr lang="en-US" sz="1100" dirty="0">
              <a:latin typeface="Krona One" panose="020B0604020202020204" charset="0"/>
              <a:cs typeface="Miriam Libre" panose="00000500000000000000" pitchFamily="2" charset="-79"/>
            </a:endParaRPr>
          </a:p>
        </p:txBody>
      </p:sp>
      <p:cxnSp>
        <p:nvCxnSpPr>
          <p:cNvPr id="12" name="Straight Connector 11">
            <a:extLst>
              <a:ext uri="{FF2B5EF4-FFF2-40B4-BE49-F238E27FC236}">
                <a16:creationId xmlns:a16="http://schemas.microsoft.com/office/drawing/2014/main" id="{2F2C0819-7454-4AAF-99F2-96262D68CBE2}"/>
              </a:ext>
            </a:extLst>
          </p:cNvPr>
          <p:cNvCxnSpPr>
            <a:endCxn id="8" idx="3"/>
          </p:cNvCxnSpPr>
          <p:nvPr/>
        </p:nvCxnSpPr>
        <p:spPr>
          <a:xfrm flipH="1">
            <a:off x="6206400" y="3863781"/>
            <a:ext cx="156963" cy="1"/>
          </a:xfrm>
          <a:prstGeom prst="line">
            <a:avLst/>
          </a:prstGeom>
          <a:ln w="31750">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063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otal share: 30 years of personal computer market share figures | Ars  Technica">
            <a:extLst>
              <a:ext uri="{FF2B5EF4-FFF2-40B4-BE49-F238E27FC236}">
                <a16:creationId xmlns:a16="http://schemas.microsoft.com/office/drawing/2014/main" id="{A05A1BB2-7F18-48C5-BC57-AB554E588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58194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1758224" y="425975"/>
            <a:ext cx="6138001" cy="572700"/>
          </a:xfrm>
        </p:spPr>
        <p:txBody>
          <a:bodyPr/>
          <a:lstStyle/>
          <a:p>
            <a:r>
              <a:rPr lang="en-US" dirty="0"/>
              <a:t>– The Personal Computer</a:t>
            </a:r>
          </a:p>
        </p:txBody>
      </p:sp>
      <p:sp>
        <p:nvSpPr>
          <p:cNvPr id="4" name="Rectangle 3">
            <a:extLst>
              <a:ext uri="{FF2B5EF4-FFF2-40B4-BE49-F238E27FC236}">
                <a16:creationId xmlns:a16="http://schemas.microsoft.com/office/drawing/2014/main" id="{9A3E78DD-AC0B-4BEE-8ADF-305ABB8AE30A}"/>
              </a:ext>
            </a:extLst>
          </p:cNvPr>
          <p:cNvSpPr/>
          <p:nvPr/>
        </p:nvSpPr>
        <p:spPr>
          <a:xfrm>
            <a:off x="4638675" y="1430336"/>
            <a:ext cx="3810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Original “PC” Functions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Primitive video games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Word processing</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Spreadsheets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Data access/storage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Education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Graphics and Animations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Music composition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General programming</a:t>
            </a:r>
          </a:p>
          <a:p>
            <a:pPr marL="342900" indent="-342900">
              <a:buFont typeface="Arial" panose="020B0604020202020204" pitchFamily="34" charset="0"/>
              <a:buChar char="•"/>
            </a:pPr>
            <a:endParaRPr lang="en-US" sz="2400" u="sng" dirty="0">
              <a:solidFill>
                <a:schemeClr val="tx1"/>
              </a:solidFill>
              <a:latin typeface="Miriam Libre" panose="00000500000000000000" pitchFamily="2" charset="-79"/>
              <a:cs typeface="Miriam Libre" panose="00000500000000000000" pitchFamily="2" charset="-79"/>
            </a:endParaRPr>
          </a:p>
        </p:txBody>
      </p:sp>
      <p:sp>
        <p:nvSpPr>
          <p:cNvPr id="5" name="TextBox 4">
            <a:extLst>
              <a:ext uri="{FF2B5EF4-FFF2-40B4-BE49-F238E27FC236}">
                <a16:creationId xmlns:a16="http://schemas.microsoft.com/office/drawing/2014/main" id="{6BB5670E-FC88-49F3-89A3-F360B0462209}"/>
              </a:ext>
            </a:extLst>
          </p:cNvPr>
          <p:cNvSpPr txBox="1"/>
          <p:nvPr/>
        </p:nvSpPr>
        <p:spPr>
          <a:xfrm>
            <a:off x="600075" y="475455"/>
            <a:ext cx="1484174" cy="523220"/>
          </a:xfrm>
          <a:prstGeom prst="rect">
            <a:avLst/>
          </a:prstGeom>
          <a:noFill/>
        </p:spPr>
        <p:txBody>
          <a:bodyPr wrap="square">
            <a:spAutoFit/>
          </a:bodyPr>
          <a:lstStyle/>
          <a:p>
            <a:r>
              <a:rPr lang="en-US" sz="2800" dirty="0">
                <a:latin typeface="Krona One" panose="020B0604020202020204" charset="0"/>
              </a:rPr>
              <a:t>1977</a:t>
            </a:r>
            <a:endParaRPr lang="en-US" dirty="0">
              <a:latin typeface="Krona One" panose="020B0604020202020204" charset="0"/>
            </a:endParaRPr>
          </a:p>
        </p:txBody>
      </p:sp>
      <p:sp>
        <p:nvSpPr>
          <p:cNvPr id="7" name="Oval 6">
            <a:extLst>
              <a:ext uri="{FF2B5EF4-FFF2-40B4-BE49-F238E27FC236}">
                <a16:creationId xmlns:a16="http://schemas.microsoft.com/office/drawing/2014/main" id="{66B5A5FC-98B9-4855-8244-DD77F09B190E}"/>
              </a:ext>
            </a:extLst>
          </p:cNvPr>
          <p:cNvSpPr/>
          <p:nvPr/>
        </p:nvSpPr>
        <p:spPr>
          <a:xfrm>
            <a:off x="371475" y="1192210"/>
            <a:ext cx="1803102" cy="169386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Miriam Libre" panose="00000500000000000000" pitchFamily="2" charset="-79"/>
                <a:cs typeface="Miriam Libre" panose="00000500000000000000" pitchFamily="2" charset="-79"/>
              </a:rPr>
              <a:t>What’s Changed?</a:t>
            </a:r>
          </a:p>
        </p:txBody>
      </p:sp>
    </p:spTree>
    <p:extLst>
      <p:ext uri="{BB962C8B-B14F-4D97-AF65-F5344CB8AC3E}">
        <p14:creationId xmlns:p14="http://schemas.microsoft.com/office/powerpoint/2010/main" val="252664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up)">
                                      <p:cBhvr>
                                        <p:cTn id="24" dur="500"/>
                                        <p:tgtEl>
                                          <p:spTgt spid="4">
                                            <p:txEl>
                                              <p:pRg st="1" end="1"/>
                                            </p:txEl>
                                          </p:spTgt>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up)">
                                      <p:cBhvr>
                                        <p:cTn id="28" dur="500"/>
                                        <p:tgtEl>
                                          <p:spTgt spid="4">
                                            <p:txEl>
                                              <p:pRg st="2" end="2"/>
                                            </p:txEl>
                                          </p:spTgt>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up)">
                                      <p:cBhvr>
                                        <p:cTn id="32" dur="500"/>
                                        <p:tgtEl>
                                          <p:spTgt spid="4">
                                            <p:txEl>
                                              <p:pRg st="3" end="3"/>
                                            </p:txEl>
                                          </p:spTgt>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wipe(up)">
                                      <p:cBhvr>
                                        <p:cTn id="36" dur="500"/>
                                        <p:tgtEl>
                                          <p:spTgt spid="4">
                                            <p:txEl>
                                              <p:pRg st="4" end="4"/>
                                            </p:txEl>
                                          </p:spTgt>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wipe(up)">
                                      <p:cBhvr>
                                        <p:cTn id="40" dur="500"/>
                                        <p:tgtEl>
                                          <p:spTgt spid="4">
                                            <p:txEl>
                                              <p:pRg st="5" end="5"/>
                                            </p:txEl>
                                          </p:spTgt>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wipe(up)">
                                      <p:cBhvr>
                                        <p:cTn id="44" dur="500"/>
                                        <p:tgtEl>
                                          <p:spTgt spid="4">
                                            <p:txEl>
                                              <p:pRg st="6" end="6"/>
                                            </p:txEl>
                                          </p:spTgt>
                                        </p:tgtEl>
                                      </p:cBhvr>
                                    </p:animEffect>
                                  </p:childTnLst>
                                </p:cTn>
                              </p:par>
                            </p:childTnLst>
                          </p:cTn>
                        </p:par>
                        <p:par>
                          <p:cTn id="45" fill="hold">
                            <p:stCondLst>
                              <p:cond delay="3000"/>
                            </p:stCondLst>
                            <p:childTnLst>
                              <p:par>
                                <p:cTn id="46" presetID="22" presetClass="entr" presetSubtype="1" fill="hold" nodeType="after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wipe(up)">
                                      <p:cBhvr>
                                        <p:cTn id="48" dur="500"/>
                                        <p:tgtEl>
                                          <p:spTgt spid="4">
                                            <p:txEl>
                                              <p:pRg st="7" end="7"/>
                                            </p:txEl>
                                          </p:spTgt>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wipe(up)">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 calcmode="lin" valueType="num">
                                      <p:cBhvr>
                                        <p:cTn id="59" dur="1000" fill="hold"/>
                                        <p:tgtEl>
                                          <p:spTgt spid="7"/>
                                        </p:tgtEl>
                                        <p:attrNameLst>
                                          <p:attrName>style.rotation</p:attrName>
                                        </p:attrNameLst>
                                      </p:cBhvr>
                                      <p:tavLst>
                                        <p:tav tm="0">
                                          <p:val>
                                            <p:fltVal val="90"/>
                                          </p:val>
                                        </p:tav>
                                        <p:tav tm="100000">
                                          <p:val>
                                            <p:fltVal val="0"/>
                                          </p:val>
                                        </p:tav>
                                      </p:tavLst>
                                    </p:anim>
                                    <p:animEffect transition="in" filter="fade">
                                      <p:cBhvr>
                                        <p:cTn id="6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heinternet">
            <a:hlinkClick r:id="" action="ppaction://media"/>
            <a:extLst>
              <a:ext uri="{FF2B5EF4-FFF2-40B4-BE49-F238E27FC236}">
                <a16:creationId xmlns:a16="http://schemas.microsoft.com/office/drawing/2014/main" id="{EA039FF5-FE18-47F7-B6A2-950DD3498C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8475" y="1277937"/>
            <a:ext cx="4579601" cy="3411013"/>
          </a:xfrm>
          <a:prstGeom prst="rect">
            <a:avLst/>
          </a:prstGeom>
        </p:spPr>
      </p:pic>
      <p:sp>
        <p:nvSpPr>
          <p:cNvPr id="4" name="Rectangle 3">
            <a:extLst>
              <a:ext uri="{FF2B5EF4-FFF2-40B4-BE49-F238E27FC236}">
                <a16:creationId xmlns:a16="http://schemas.microsoft.com/office/drawing/2014/main" id="{9A3E78DD-AC0B-4BEE-8ADF-305ABB8AE30A}"/>
              </a:ext>
            </a:extLst>
          </p:cNvPr>
          <p:cNvSpPr/>
          <p:nvPr/>
        </p:nvSpPr>
        <p:spPr>
          <a:xfrm>
            <a:off x="5078076" y="1403086"/>
            <a:ext cx="2523087"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u="sng" dirty="0">
                <a:solidFill>
                  <a:srgbClr val="6D2182"/>
                </a:solidFill>
                <a:latin typeface="Miriam Libre" panose="00000500000000000000" pitchFamily="2" charset="-79"/>
                <a:cs typeface="Miriam Libre" panose="00000500000000000000" pitchFamily="2" charset="-79"/>
              </a:rPr>
              <a:t>Web 1.0</a:t>
            </a:r>
          </a:p>
          <a:p>
            <a:r>
              <a:rPr lang="en-US" sz="1800" i="1" dirty="0">
                <a:solidFill>
                  <a:srgbClr val="6D2182"/>
                </a:solidFill>
                <a:latin typeface="Miriam Libre" panose="00000500000000000000" pitchFamily="2" charset="-79"/>
                <a:cs typeface="Miriam Libre" panose="00000500000000000000" pitchFamily="2" charset="-79"/>
              </a:rPr>
              <a:t>read-only, content created by “admins”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0037C1"/>
                </a:solidFill>
                <a:latin typeface="Miriam Libre" panose="00000500000000000000" pitchFamily="2" charset="-79"/>
                <a:cs typeface="Miriam Libre" panose="00000500000000000000" pitchFamily="2" charset="-79"/>
              </a:rPr>
              <a:t>Web 2.0</a:t>
            </a:r>
          </a:p>
          <a:p>
            <a:r>
              <a:rPr lang="en-US" sz="1800" i="1" dirty="0">
                <a:solidFill>
                  <a:srgbClr val="0037C1"/>
                </a:solidFill>
                <a:latin typeface="Miriam Libre" panose="00000500000000000000" pitchFamily="2" charset="-79"/>
                <a:cs typeface="Miriam Libre" panose="00000500000000000000" pitchFamily="2" charset="-79"/>
              </a:rPr>
              <a:t>social web, content created by users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F7931A"/>
                </a:solidFill>
                <a:latin typeface="Miriam Libre" panose="00000500000000000000" pitchFamily="2" charset="-79"/>
                <a:cs typeface="Miriam Libre" panose="00000500000000000000" pitchFamily="2" charset="-79"/>
              </a:rPr>
              <a:t>Web 3.0</a:t>
            </a:r>
          </a:p>
          <a:p>
            <a:r>
              <a:rPr lang="en-US" sz="1800" i="1" dirty="0">
                <a:solidFill>
                  <a:srgbClr val="F7931A"/>
                </a:solidFill>
                <a:latin typeface="Miriam Libre" panose="00000500000000000000" pitchFamily="2" charset="-79"/>
                <a:cs typeface="Miriam Libre" panose="00000500000000000000" pitchFamily="2" charset="-79"/>
              </a:rPr>
              <a:t>decentralized web</a:t>
            </a:r>
            <a:endParaRPr lang="en-US" sz="1600" i="1" dirty="0">
              <a:solidFill>
                <a:srgbClr val="F7931A"/>
              </a:solidFill>
              <a:latin typeface="Miriam Libre" panose="00000500000000000000" pitchFamily="2" charset="-79"/>
              <a:cs typeface="Miriam Libre" panose="00000500000000000000" pitchFamily="2" charset="-79"/>
            </a:endParaRPr>
          </a:p>
        </p:txBody>
      </p:sp>
      <p:pic>
        <p:nvPicPr>
          <p:cNvPr id="7172" name="Picture 4">
            <a:extLst>
              <a:ext uri="{FF2B5EF4-FFF2-40B4-BE49-F238E27FC236}">
                <a16:creationId xmlns:a16="http://schemas.microsoft.com/office/drawing/2014/main" id="{B00F074B-4181-42C8-8964-DF8E07E3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3880" y="962232"/>
            <a:ext cx="1074156" cy="103835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821AD0C-B244-4BAB-BD6A-D6221BECFC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02" y="3142918"/>
            <a:ext cx="533379" cy="53337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itcoin - Open source P2P money">
            <a:extLst>
              <a:ext uri="{FF2B5EF4-FFF2-40B4-BE49-F238E27FC236}">
                <a16:creationId xmlns:a16="http://schemas.microsoft.com/office/drawing/2014/main" id="{D7F28BC8-D5A1-4815-9DC4-6DA47AC366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0919" y="4026579"/>
            <a:ext cx="922581" cy="9225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B32B442-483A-4BAF-A43D-AD83A897A7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6971" y="2571750"/>
            <a:ext cx="760030" cy="6251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FD4431-78AB-47FA-A795-31B3EBF23490}"/>
              </a:ext>
            </a:extLst>
          </p:cNvPr>
          <p:cNvSpPr txBox="1"/>
          <p:nvPr/>
        </p:nvSpPr>
        <p:spPr>
          <a:xfrm>
            <a:off x="620162" y="482614"/>
            <a:ext cx="3159986"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14" name="TextBox 13">
            <a:extLst>
              <a:ext uri="{FF2B5EF4-FFF2-40B4-BE49-F238E27FC236}">
                <a16:creationId xmlns:a16="http://schemas.microsoft.com/office/drawing/2014/main" id="{1B071749-AD31-415D-8A7F-1C1987D7CE65}"/>
              </a:ext>
            </a:extLst>
          </p:cNvPr>
          <p:cNvSpPr txBox="1"/>
          <p:nvPr/>
        </p:nvSpPr>
        <p:spPr>
          <a:xfrm>
            <a:off x="3666590" y="482614"/>
            <a:ext cx="4402753" cy="523220"/>
          </a:xfrm>
          <a:prstGeom prst="rect">
            <a:avLst/>
          </a:prstGeom>
          <a:noFill/>
        </p:spPr>
        <p:txBody>
          <a:bodyPr wrap="square">
            <a:spAutoFit/>
          </a:bodyPr>
          <a:lstStyle/>
          <a:p>
            <a:r>
              <a:rPr lang="en-US" sz="2800" b="1" dirty="0">
                <a:latin typeface="Krona One"/>
                <a:sym typeface="Krona One"/>
              </a:rPr>
              <a:t>(World Wide Web)</a:t>
            </a:r>
            <a:endParaRPr lang="en-US" dirty="0"/>
          </a:p>
        </p:txBody>
      </p:sp>
    </p:spTree>
    <p:extLst>
      <p:ext uri="{BB962C8B-B14F-4D97-AF65-F5344CB8AC3E}">
        <p14:creationId xmlns:p14="http://schemas.microsoft.com/office/powerpoint/2010/main" val="257936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178"/>
                                        </p:tgtEl>
                                        <p:attrNameLst>
                                          <p:attrName>style.visibility</p:attrName>
                                        </p:attrNameLst>
                                      </p:cBhvr>
                                      <p:to>
                                        <p:strVal val="visible"/>
                                      </p:to>
                                    </p:set>
                                    <p:animEffect transition="in" filter="fade">
                                      <p:cBhvr>
                                        <p:cTn id="25" dur="500"/>
                                        <p:tgtEl>
                                          <p:spTgt spid="7178"/>
                                        </p:tgtEl>
                                      </p:cBhvr>
                                    </p:animEffect>
                                  </p:childTnLst>
                                </p:cTn>
                              </p:par>
                              <p:par>
                                <p:cTn id="26" presetID="10" presetClass="entr" presetSubtype="0" fill="hold" nodeType="withEffect">
                                  <p:stCondLst>
                                    <p:cond delay="0"/>
                                  </p:stCondLst>
                                  <p:childTnLst>
                                    <p:set>
                                      <p:cBhvr>
                                        <p:cTn id="27" dur="1" fill="hold">
                                          <p:stCondLst>
                                            <p:cond delay="0"/>
                                          </p:stCondLst>
                                        </p:cTn>
                                        <p:tgtEl>
                                          <p:spTgt spid="3076"/>
                                        </p:tgtEl>
                                        <p:attrNameLst>
                                          <p:attrName>style.visibility</p:attrName>
                                        </p:attrNameLst>
                                      </p:cBhvr>
                                      <p:to>
                                        <p:strVal val="visible"/>
                                      </p:to>
                                    </p:set>
                                    <p:animEffect transition="in" filter="fade">
                                      <p:cBhvr>
                                        <p:cTn id="28" dur="500"/>
                                        <p:tgtEl>
                                          <p:spTgt spid="3076"/>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180"/>
                                        </p:tgtEl>
                                        <p:attrNameLst>
                                          <p:attrName>style.visibility</p:attrName>
                                        </p:attrNameLst>
                                      </p:cBhvr>
                                      <p:to>
                                        <p:strVal val="visible"/>
                                      </p:to>
                                    </p:set>
                                    <p:animEffect transition="in" filter="fade">
                                      <p:cBhvr>
                                        <p:cTn id="42"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3"/>
                </p:tgtEl>
              </p:cMediaNode>
            </p:video>
            <p:seq concurrent="1" nextAc="seek">
              <p:cTn id="44" restart="whenNotActive" fill="hold" evtFilter="cancelBubble" nodeType="interactiveSeq">
                <p:stCondLst>
                  <p:cond evt="onClick" delay="0">
                    <p:tgtEl>
                      <p:spTgt spid="3"/>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Arts &amp; Entertainment</a:t>
            </a:r>
          </a:p>
        </p:txBody>
      </p:sp>
      <p:sp>
        <p:nvSpPr>
          <p:cNvPr id="5" name="Rectangle 4">
            <a:extLst>
              <a:ext uri="{FF2B5EF4-FFF2-40B4-BE49-F238E27FC236}">
                <a16:creationId xmlns:a16="http://schemas.microsoft.com/office/drawing/2014/main" id="{7B506F54-F690-42AB-81B9-D0A1FA54B2FD}"/>
              </a:ext>
            </a:extLst>
          </p:cNvPr>
          <p:cNvSpPr/>
          <p:nvPr/>
        </p:nvSpPr>
        <p:spPr>
          <a:xfrm>
            <a:off x="720000" y="1400176"/>
            <a:ext cx="2737575" cy="6095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Electronic Music</a:t>
            </a:r>
            <a:endParaRPr lang="en-US" sz="1200" i="1" dirty="0">
              <a:solidFill>
                <a:schemeClr val="tx1"/>
              </a:solidFill>
              <a:latin typeface="Miriam Libre" panose="00000500000000000000" pitchFamily="2" charset="-79"/>
              <a:cs typeface="Miriam Libre" panose="00000500000000000000" pitchFamily="2" charset="-79"/>
            </a:endParaRPr>
          </a:p>
        </p:txBody>
      </p:sp>
      <p:grpSp>
        <p:nvGrpSpPr>
          <p:cNvPr id="10" name="Group 9">
            <a:extLst>
              <a:ext uri="{FF2B5EF4-FFF2-40B4-BE49-F238E27FC236}">
                <a16:creationId xmlns:a16="http://schemas.microsoft.com/office/drawing/2014/main" id="{114950E0-E51F-47E0-9E98-EA516239639D}"/>
              </a:ext>
            </a:extLst>
          </p:cNvPr>
          <p:cNvGrpSpPr/>
          <p:nvPr/>
        </p:nvGrpSpPr>
        <p:grpSpPr>
          <a:xfrm>
            <a:off x="720000" y="2089406"/>
            <a:ext cx="2183705" cy="1515612"/>
            <a:chOff x="720000" y="2186060"/>
            <a:chExt cx="2183705" cy="1515612"/>
          </a:xfrm>
        </p:grpSpPr>
        <p:pic>
          <p:nvPicPr>
            <p:cNvPr id="3" name="first_recorded_computer_generated_music">
              <a:hlinkClick r:id="" action="ppaction://media"/>
              <a:extLst>
                <a:ext uri="{FF2B5EF4-FFF2-40B4-BE49-F238E27FC236}">
                  <a16:creationId xmlns:a16="http://schemas.microsoft.com/office/drawing/2014/main" id="{E5E2752C-7573-4466-AA7C-4CBA617CA053}"/>
                </a:ext>
              </a:extLst>
            </p:cNvPr>
            <p:cNvPicPr>
              <a:picLocks noChangeAspect="1"/>
            </p:cNvPicPr>
            <p:nvPr>
              <a:audioFile r:link="rId1"/>
              <p:extLst>
                <p:ext uri="{DAA4B4D4-6D71-4841-9C94-3DE7FCFB9230}">
                  <p14:media xmlns:p14="http://schemas.microsoft.com/office/powerpoint/2010/main" r:embed="rId3">
                    <p14:trim st="2800" end="153856"/>
                  </p14:media>
                </p:ext>
              </p:extLst>
            </p:nvPr>
          </p:nvPicPr>
          <p:blipFill>
            <a:blip r:embed="rId6"/>
            <a:srcRect/>
            <a:stretch/>
          </p:blipFill>
          <p:spPr>
            <a:xfrm>
              <a:off x="720000" y="2473338"/>
              <a:ext cx="2183705" cy="1228334"/>
            </a:xfrm>
            <a:prstGeom prst="rect">
              <a:avLst/>
            </a:prstGeom>
            <a:ln w="22225">
              <a:solidFill>
                <a:schemeClr val="accent4">
                  <a:lumMod val="60000"/>
                  <a:lumOff val="40000"/>
                </a:schemeClr>
              </a:solidFill>
            </a:ln>
          </p:spPr>
        </p:pic>
        <p:sp>
          <p:nvSpPr>
            <p:cNvPr id="7" name="TextBox 6">
              <a:extLst>
                <a:ext uri="{FF2B5EF4-FFF2-40B4-BE49-F238E27FC236}">
                  <a16:creationId xmlns:a16="http://schemas.microsoft.com/office/drawing/2014/main" id="{658FE3DC-CB50-44E1-9D84-828A37AC493D}"/>
                </a:ext>
              </a:extLst>
            </p:cNvPr>
            <p:cNvSpPr txBox="1"/>
            <p:nvPr/>
          </p:nvSpPr>
          <p:spPr>
            <a:xfrm>
              <a:off x="832850" y="2186060"/>
              <a:ext cx="1580882"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(1951):</a:t>
              </a:r>
            </a:p>
          </p:txBody>
        </p:sp>
      </p:grpSp>
      <p:grpSp>
        <p:nvGrpSpPr>
          <p:cNvPr id="11" name="Group 10">
            <a:extLst>
              <a:ext uri="{FF2B5EF4-FFF2-40B4-BE49-F238E27FC236}">
                <a16:creationId xmlns:a16="http://schemas.microsoft.com/office/drawing/2014/main" id="{AF94597E-B963-4A8F-957C-A7278774F12C}"/>
              </a:ext>
            </a:extLst>
          </p:cNvPr>
          <p:cNvGrpSpPr/>
          <p:nvPr/>
        </p:nvGrpSpPr>
        <p:grpSpPr>
          <a:xfrm>
            <a:off x="1090747" y="2571750"/>
            <a:ext cx="2700203" cy="1888762"/>
            <a:chOff x="1071697" y="2670162"/>
            <a:chExt cx="2700203" cy="1888762"/>
          </a:xfrm>
        </p:grpSpPr>
        <p:pic>
          <p:nvPicPr>
            <p:cNvPr id="6" name="comtruise">
              <a:hlinkClick r:id="" action="ppaction://media"/>
              <a:extLst>
                <a:ext uri="{FF2B5EF4-FFF2-40B4-BE49-F238E27FC236}">
                  <a16:creationId xmlns:a16="http://schemas.microsoft.com/office/drawing/2014/main" id="{86999D3A-CC09-4A62-BDF4-C4B1DCC0248F}"/>
                </a:ext>
              </a:extLst>
            </p:cNvPr>
            <p:cNvPicPr>
              <a:picLocks noChangeAspect="1"/>
            </p:cNvPicPr>
            <p:nvPr>
              <a:audioFile r:link="rId1"/>
              <p:extLst>
                <p:ext uri="{DAA4B4D4-6D71-4841-9C94-3DE7FCFB9230}">
                  <p14:media xmlns:p14="http://schemas.microsoft.com/office/powerpoint/2010/main" r:embed="rId2">
                    <p14:trim st="137975" end="65593.5"/>
                    <p14:fade in="250" out="3250"/>
                  </p14:media>
                </p:ext>
              </p:extLst>
            </p:nvPr>
          </p:nvPicPr>
          <p:blipFill>
            <a:blip r:embed="rId7"/>
            <a:srcRect/>
            <a:stretch/>
          </p:blipFill>
          <p:spPr>
            <a:xfrm>
              <a:off x="1883138" y="2670162"/>
              <a:ext cx="1888762" cy="1888762"/>
            </a:xfrm>
            <a:prstGeom prst="rect">
              <a:avLst/>
            </a:prstGeom>
            <a:ln w="22225">
              <a:solidFill>
                <a:schemeClr val="tx2">
                  <a:lumMod val="75000"/>
                </a:schemeClr>
              </a:solidFill>
            </a:ln>
          </p:spPr>
        </p:pic>
        <p:sp>
          <p:nvSpPr>
            <p:cNvPr id="9" name="TextBox 8">
              <a:extLst>
                <a:ext uri="{FF2B5EF4-FFF2-40B4-BE49-F238E27FC236}">
                  <a16:creationId xmlns:a16="http://schemas.microsoft.com/office/drawing/2014/main" id="{128061DD-5B3D-4DCB-AB3B-02C577331419}"/>
                </a:ext>
              </a:extLst>
            </p:cNvPr>
            <p:cNvSpPr txBox="1"/>
            <p:nvPr/>
          </p:nvSpPr>
          <p:spPr>
            <a:xfrm>
              <a:off x="1071697" y="4074820"/>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grpSp>
      <p:sp>
        <p:nvSpPr>
          <p:cNvPr id="12" name="Rectangle 11">
            <a:extLst>
              <a:ext uri="{FF2B5EF4-FFF2-40B4-BE49-F238E27FC236}">
                <a16:creationId xmlns:a16="http://schemas.microsoft.com/office/drawing/2014/main" id="{FD9E7FC7-3831-4CCE-B6F8-FCE6E60F3674}"/>
              </a:ext>
            </a:extLst>
          </p:cNvPr>
          <p:cNvSpPr/>
          <p:nvPr/>
        </p:nvSpPr>
        <p:spPr>
          <a:xfrm>
            <a:off x="3880160" y="1400176"/>
            <a:ext cx="4653775" cy="609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bg1"/>
                </a:solidFill>
                <a:latin typeface="Miriam Libre" panose="00000500000000000000" pitchFamily="2" charset="-79"/>
                <a:cs typeface="Miriam Libre" panose="00000500000000000000" pitchFamily="2" charset="-79"/>
              </a:rPr>
              <a:t>Computer-Generated Imagery</a:t>
            </a:r>
            <a:endParaRPr lang="en-US" sz="1200" i="1" dirty="0">
              <a:solidFill>
                <a:schemeClr val="bg1"/>
              </a:solidFill>
              <a:latin typeface="Miriam Libre" panose="00000500000000000000" pitchFamily="2" charset="-79"/>
              <a:cs typeface="Miriam Libre" panose="00000500000000000000" pitchFamily="2" charset="-79"/>
            </a:endParaRPr>
          </a:p>
        </p:txBody>
      </p:sp>
      <p:grpSp>
        <p:nvGrpSpPr>
          <p:cNvPr id="4" name="Group 3">
            <a:extLst>
              <a:ext uri="{FF2B5EF4-FFF2-40B4-BE49-F238E27FC236}">
                <a16:creationId xmlns:a16="http://schemas.microsoft.com/office/drawing/2014/main" id="{E7DEA09C-CD7B-4DD6-B313-D686704DB16B}"/>
              </a:ext>
            </a:extLst>
          </p:cNvPr>
          <p:cNvGrpSpPr/>
          <p:nvPr/>
        </p:nvGrpSpPr>
        <p:grpSpPr>
          <a:xfrm>
            <a:off x="3706828" y="2120729"/>
            <a:ext cx="1590500" cy="2154288"/>
            <a:chOff x="3706828" y="2120729"/>
            <a:chExt cx="1590500" cy="2154288"/>
          </a:xfrm>
        </p:grpSpPr>
        <p:sp>
          <p:nvSpPr>
            <p:cNvPr id="13" name="TextBox 12">
              <a:extLst>
                <a:ext uri="{FF2B5EF4-FFF2-40B4-BE49-F238E27FC236}">
                  <a16:creationId xmlns:a16="http://schemas.microsoft.com/office/drawing/2014/main" id="{4AF9E364-8356-44FA-B460-2CDB603BBA7A}"/>
                </a:ext>
              </a:extLst>
            </p:cNvPr>
            <p:cNvSpPr txBox="1"/>
            <p:nvPr/>
          </p:nvSpPr>
          <p:spPr>
            <a:xfrm>
              <a:off x="3706828" y="2120729"/>
              <a:ext cx="1590500"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(1974):</a:t>
              </a:r>
            </a:p>
          </p:txBody>
        </p:sp>
        <p:pic>
          <p:nvPicPr>
            <p:cNvPr id="11266" name="Picture 2" descr="[video-to-gif output image]">
              <a:extLst>
                <a:ext uri="{FF2B5EF4-FFF2-40B4-BE49-F238E27FC236}">
                  <a16:creationId xmlns:a16="http://schemas.microsoft.com/office/drawing/2014/main" id="{FFAD9A7D-3BCA-46A9-A20C-6585AF65E2E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977857" y="2428506"/>
              <a:ext cx="1282300" cy="1846511"/>
            </a:xfrm>
            <a:prstGeom prst="rect">
              <a:avLst/>
            </a:prstGeom>
            <a:noFill/>
            <a:ln w="22225">
              <a:solidFill>
                <a:schemeClr val="accent1"/>
              </a:solidFill>
            </a:ln>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2AC9EC5B-8A2C-471B-963E-A50AEDB202A8}"/>
              </a:ext>
            </a:extLst>
          </p:cNvPr>
          <p:cNvGrpSpPr/>
          <p:nvPr/>
        </p:nvGrpSpPr>
        <p:grpSpPr>
          <a:xfrm>
            <a:off x="5376803" y="2471003"/>
            <a:ext cx="3168585" cy="1989509"/>
            <a:chOff x="5376803" y="2471003"/>
            <a:chExt cx="3168585" cy="1989509"/>
          </a:xfrm>
        </p:grpSpPr>
        <p:sp>
          <p:nvSpPr>
            <p:cNvPr id="14" name="TextBox 13">
              <a:extLst>
                <a:ext uri="{FF2B5EF4-FFF2-40B4-BE49-F238E27FC236}">
                  <a16:creationId xmlns:a16="http://schemas.microsoft.com/office/drawing/2014/main" id="{6CA70183-368A-4C7C-A6E4-A5437F438F92}"/>
                </a:ext>
              </a:extLst>
            </p:cNvPr>
            <p:cNvSpPr txBox="1"/>
            <p:nvPr/>
          </p:nvSpPr>
          <p:spPr>
            <a:xfrm>
              <a:off x="5546342" y="2471003"/>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pic>
          <p:nvPicPr>
            <p:cNvPr id="11268" name="Picture 4" descr="[video-to-gif output image]">
              <a:extLst>
                <a:ext uri="{FF2B5EF4-FFF2-40B4-BE49-F238E27FC236}">
                  <a16:creationId xmlns:a16="http://schemas.microsoft.com/office/drawing/2014/main" id="{A9686144-86FD-4D20-90C2-F71F9FD502CC}"/>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376803" y="2738914"/>
              <a:ext cx="3168585" cy="1721598"/>
            </a:xfrm>
            <a:prstGeom prst="rect">
              <a:avLst/>
            </a:prstGeom>
            <a:noFill/>
            <a:ln w="22225">
              <a:solidFill>
                <a:schemeClr val="accent4"/>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623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3"/>
                </p:tgtEl>
              </p:cMediaNode>
            </p:audio>
            <p:audio>
              <p:cMediaNode vol="80000">
                <p:cTn id="34" fill="hold" display="0">
                  <p:stCondLst>
                    <p:cond delay="indefinite"/>
                  </p:stCondLst>
                  <p:endCondLst>
                    <p:cond evt="onStopAudio" delay="0">
                      <p:tgtEl>
                        <p:sldTgt/>
                      </p:tgtEl>
                    </p:cond>
                  </p:endCondLst>
                </p:cTn>
                <p:tgtEl>
                  <p:spTgt spid="6"/>
                </p:tgtEl>
              </p:cMediaNode>
            </p:audio>
          </p:childTnLst>
        </p:cTn>
      </p:par>
    </p:tnLst>
    <p:bldLst>
      <p:bldP spid="5"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Moore’s Law</a:t>
            </a:r>
          </a:p>
        </p:txBody>
      </p:sp>
      <p:sp>
        <p:nvSpPr>
          <p:cNvPr id="4" name="Rectangle 3">
            <a:extLst>
              <a:ext uri="{FF2B5EF4-FFF2-40B4-BE49-F238E27FC236}">
                <a16:creationId xmlns:a16="http://schemas.microsoft.com/office/drawing/2014/main" id="{9A3E78DD-AC0B-4BEE-8ADF-305ABB8AE30A}"/>
              </a:ext>
            </a:extLst>
          </p:cNvPr>
          <p:cNvSpPr/>
          <p:nvPr/>
        </p:nvSpPr>
        <p:spPr>
          <a:xfrm>
            <a:off x="820876" y="1430336"/>
            <a:ext cx="7704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1026" name="Picture 2" descr="What is Moore's Law? - ExtremeTech">
            <a:extLst>
              <a:ext uri="{FF2B5EF4-FFF2-40B4-BE49-F238E27FC236}">
                <a16:creationId xmlns:a16="http://schemas.microsoft.com/office/drawing/2014/main" id="{61D3BEC7-0624-4CBA-A6FF-7163F6EC0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155" y="1308659"/>
            <a:ext cx="4919747" cy="33029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AEDB66E-25AD-46A8-8763-1BBA2B2FEF90}"/>
              </a:ext>
            </a:extLst>
          </p:cNvPr>
          <p:cNvGrpSpPr/>
          <p:nvPr/>
        </p:nvGrpSpPr>
        <p:grpSpPr>
          <a:xfrm>
            <a:off x="820876" y="1539514"/>
            <a:ext cx="2322041" cy="2778143"/>
            <a:chOff x="820876" y="1539514"/>
            <a:chExt cx="2322041" cy="2778143"/>
          </a:xfrm>
        </p:grpSpPr>
        <p:pic>
          <p:nvPicPr>
            <p:cNvPr id="1030" name="Picture 6" descr="Moore Törvény / Laptop hírek, laptop tesztek | Laptop.hu">
              <a:extLst>
                <a:ext uri="{FF2B5EF4-FFF2-40B4-BE49-F238E27FC236}">
                  <a16:creationId xmlns:a16="http://schemas.microsoft.com/office/drawing/2014/main" id="{654F99D7-88B4-4DD4-8D92-38D3855883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51" t="4420" r="490" b="19960"/>
            <a:stretch/>
          </p:blipFill>
          <p:spPr bwMode="auto">
            <a:xfrm>
              <a:off x="820876" y="1539514"/>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83ACD2-DE0E-479E-A47E-B022F84AD499}"/>
                </a:ext>
              </a:extLst>
            </p:cNvPr>
            <p:cNvSpPr/>
            <p:nvPr/>
          </p:nvSpPr>
          <p:spPr>
            <a:xfrm>
              <a:off x="820877" y="4022010"/>
              <a:ext cx="2322040" cy="295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Gordon Moore in 1965</a:t>
              </a:r>
            </a:p>
          </p:txBody>
        </p:sp>
      </p:grpSp>
      <p:grpSp>
        <p:nvGrpSpPr>
          <p:cNvPr id="10" name="Group 9">
            <a:extLst>
              <a:ext uri="{FF2B5EF4-FFF2-40B4-BE49-F238E27FC236}">
                <a16:creationId xmlns:a16="http://schemas.microsoft.com/office/drawing/2014/main" id="{96C956C2-3B63-4EEB-A9CE-7C53460A162D}"/>
              </a:ext>
            </a:extLst>
          </p:cNvPr>
          <p:cNvGrpSpPr/>
          <p:nvPr/>
        </p:nvGrpSpPr>
        <p:grpSpPr>
          <a:xfrm>
            <a:off x="820874" y="1535598"/>
            <a:ext cx="2322041" cy="2774227"/>
            <a:chOff x="820874" y="1535598"/>
            <a:chExt cx="2322041" cy="2774227"/>
          </a:xfrm>
        </p:grpSpPr>
        <p:pic>
          <p:nvPicPr>
            <p:cNvPr id="11" name="Picture 6" descr="Moore Törvény / Laptop hírek, laptop tesztek | Laptop.hu">
              <a:extLst>
                <a:ext uri="{FF2B5EF4-FFF2-40B4-BE49-F238E27FC236}">
                  <a16:creationId xmlns:a16="http://schemas.microsoft.com/office/drawing/2014/main" id="{31AA33FB-8BB0-4225-B21B-3D1C649E55A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8851" t="4420" r="490" b="19960"/>
            <a:stretch/>
          </p:blipFill>
          <p:spPr bwMode="auto">
            <a:xfrm>
              <a:off x="820875" y="1535598"/>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50CA4F-3B19-459B-99C0-BC50385DB25A}"/>
                </a:ext>
              </a:extLst>
            </p:cNvPr>
            <p:cNvSpPr txBox="1"/>
            <p:nvPr/>
          </p:nvSpPr>
          <p:spPr>
            <a:xfrm>
              <a:off x="820874" y="1620494"/>
              <a:ext cx="2322040" cy="2569934"/>
            </a:xfrm>
            <a:prstGeom prst="rect">
              <a:avLst/>
            </a:prstGeom>
            <a:noFill/>
          </p:spPr>
          <p:txBody>
            <a:bodyPr wrap="square">
              <a:spAutoFit/>
            </a:bodyPr>
            <a:lstStyle/>
            <a:p>
              <a:pPr algn="ctr"/>
              <a:r>
                <a:rPr lang="en-US" sz="2300" b="0" i="0" dirty="0">
                  <a:solidFill>
                    <a:srgbClr val="111C24"/>
                  </a:solidFill>
                  <a:effectLst/>
                  <a:latin typeface="Miriam Libre" panose="00000500000000000000" pitchFamily="2" charset="-79"/>
                  <a:cs typeface="Miriam Libre" panose="00000500000000000000" pitchFamily="2" charset="-79"/>
                </a:rPr>
                <a:t>“The number of transistors in a dense integrated circuit doubles about every two years”</a:t>
              </a:r>
              <a:endParaRPr lang="en-US" sz="2300" dirty="0">
                <a:latin typeface="Miriam Libre" panose="00000500000000000000" pitchFamily="2" charset="-79"/>
                <a:cs typeface="Miriam Libre" panose="00000500000000000000" pitchFamily="2" charset="-79"/>
              </a:endParaRPr>
            </a:p>
          </p:txBody>
        </p:sp>
      </p:grpSp>
    </p:spTree>
    <p:extLst>
      <p:ext uri="{BB962C8B-B14F-4D97-AF65-F5344CB8AC3E}">
        <p14:creationId xmlns:p14="http://schemas.microsoft.com/office/powerpoint/2010/main" val="32042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left)">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21263</TotalTime>
  <Words>2630</Words>
  <Application>Microsoft Office PowerPoint</Application>
  <PresentationFormat>On-screen Show (16:9)</PresentationFormat>
  <Paragraphs>294</Paragraphs>
  <Slides>19</Slides>
  <Notes>19</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Krona One</vt:lpstr>
      <vt:lpstr>Arial</vt:lpstr>
      <vt:lpstr>Miriam Libre</vt:lpstr>
      <vt:lpstr>Copperplate Gothic Bold</vt:lpstr>
      <vt:lpstr>Blue Grid Interface &amp; Sticky Notes Company Profile by Slidesgo</vt:lpstr>
      <vt:lpstr>Computers &amp; Society</vt:lpstr>
      <vt:lpstr>Science Fiction v. Science Itself</vt:lpstr>
      <vt:lpstr>Camp Agenda</vt:lpstr>
      <vt:lpstr> in History</vt:lpstr>
      <vt:lpstr>Early Days of</vt:lpstr>
      <vt:lpstr>– The Personal Computer</vt:lpstr>
      <vt:lpstr>PowerPoint Presentation</vt:lpstr>
      <vt:lpstr>Arts &amp; Entertainment</vt:lpstr>
      <vt:lpstr>Moore’s Law</vt:lpstr>
      <vt:lpstr>in the Present</vt:lpstr>
      <vt:lpstr>are Everywhere</vt:lpstr>
      <vt:lpstr>CoViD-19</vt:lpstr>
      <vt:lpstr>Current Technologies</vt:lpstr>
      <vt:lpstr>Computers in the</vt:lpstr>
      <vt:lpstr>PowerPoint Presentation</vt:lpstr>
      <vt:lpstr>Examples – Hypothetical Tech</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114</cp:revision>
  <dcterms:modified xsi:type="dcterms:W3CDTF">2022-06-21T15:36:06Z</dcterms:modified>
</cp:coreProperties>
</file>